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394" r:id="rId5"/>
    <p:sldId id="338" r:id="rId6"/>
    <p:sldId id="257" r:id="rId7"/>
    <p:sldId id="463" r:id="rId8"/>
    <p:sldId id="416" r:id="rId9"/>
    <p:sldId id="448" r:id="rId10"/>
    <p:sldId id="443" r:id="rId11"/>
    <p:sldId id="449" r:id="rId12"/>
    <p:sldId id="454" r:id="rId13"/>
    <p:sldId id="457" r:id="rId14"/>
    <p:sldId id="470" r:id="rId15"/>
    <p:sldId id="471" r:id="rId16"/>
    <p:sldId id="472" r:id="rId17"/>
    <p:sldId id="450" r:id="rId18"/>
    <p:sldId id="464" r:id="rId19"/>
    <p:sldId id="465" r:id="rId20"/>
    <p:sldId id="466" r:id="rId21"/>
    <p:sldId id="467" r:id="rId22"/>
    <p:sldId id="468" r:id="rId23"/>
    <p:sldId id="4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D6A"/>
    <a:srgbClr val="E4CDB2"/>
    <a:srgbClr val="D5B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9"/>
    <p:restoredTop sz="94674"/>
  </p:normalViewPr>
  <p:slideViewPr>
    <p:cSldViewPr snapToGrid="0">
      <p:cViewPr>
        <p:scale>
          <a:sx n="66" d="100"/>
          <a:sy n="66" d="100"/>
        </p:scale>
        <p:origin x="16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8491-2D4A-4EE2-9364-E4431B2E790C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DC623-268C-432D-B8F9-4AC66E742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8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3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DC623-268C-432D-B8F9-4AC66E742A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18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A49A-3A8B-1933-3B6D-FF7EBFF9E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9B2762-1755-1645-7CAB-58AEDFCB6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D36646-0881-404E-EA77-C400F6431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D528F-FB3E-8505-73A2-992A53D67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00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74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1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A49A-3A8B-1933-3B6D-FF7EBFF9E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9B2762-1755-1645-7CAB-58AEDFCB6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D36646-0881-404E-EA77-C400F6431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D528F-FB3E-8505-73A2-992A53D67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72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C623-268C-432D-B8F9-4AC66E742A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93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58B8C-EE20-C511-6D67-B09B1BB8B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8D89CE-5A1A-C66F-4F69-FF187F6CE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72E47-78E8-FD14-4804-8BC9151CE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BED041-F8EE-658B-A6C5-7C39D66CF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C623-268C-432D-B8F9-4AC66E742A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127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0E2D1-7BE3-83FA-292C-278FD3F7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67C5C6-7A30-2BDE-6ACD-A0B36D99E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488CE6-9569-C28E-3D1D-AE7355B1C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E34787-0664-EDA4-846F-04348B659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C623-268C-432D-B8F9-4AC66E742A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5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305E1-DB78-482D-96F5-F2A54154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6139D6-2A6F-DB3B-3A90-BA4461F7F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34D89-8AD1-4B32-1EF1-ED660C4AA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9B5DAB-EA87-6B79-E867-A038224E6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DC623-268C-432D-B8F9-4AC66E742A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67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A49A-3A8B-1933-3B6D-FF7EBFF9E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9B2762-1755-1645-7CAB-58AEDFCB6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D36646-0881-404E-EA77-C400F6431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D528F-FB3E-8505-73A2-992A53D67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56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D6729-776C-959D-C5A3-717F96F3A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B621C5-EE03-7D82-4427-601B7DA94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7FBEA-3E5B-BF0F-43AD-C53F09FAF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27F7BF-5657-EBF5-0646-51E3487E2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A9247-2B50-3721-22FA-9BF79C13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70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4AFB9-323D-C974-033A-05BEF38F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3034FB-2F61-935A-F6EF-0BE62B6AE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12F82-148E-7B03-3D73-2041C725A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AA77A-28B6-C8E6-D307-447A54D0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F7CEC-9BEA-702B-BA57-BE8579C8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9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22EB98-372E-80A6-907E-29A7D6C00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D1F872-0037-761A-355B-2F4C6EE24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89877-E22E-D11D-0554-2567FDC7B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4B868-8D79-B22F-5925-94C2766DA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302742-5290-4F33-EF07-6C9B11E1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674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0E6F34-DD57-F70B-AD4D-058AFEA5CC6F}"/>
              </a:ext>
            </a:extLst>
          </p:cNvPr>
          <p:cNvSpPr/>
          <p:nvPr userDrawn="1"/>
        </p:nvSpPr>
        <p:spPr>
          <a:xfrm>
            <a:off x="0" y="6134668"/>
            <a:ext cx="12192000" cy="72333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31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EFF703-6D0A-12DA-4F9C-253FA7939A0C}"/>
              </a:ext>
            </a:extLst>
          </p:cNvPr>
          <p:cNvSpPr/>
          <p:nvPr userDrawn="1"/>
        </p:nvSpPr>
        <p:spPr>
          <a:xfrm>
            <a:off x="0" y="0"/>
            <a:ext cx="609600" cy="6858001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D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76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소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DCA37A-8397-42FE-9DF0-4199D2B82657}"/>
              </a:ext>
            </a:extLst>
          </p:cNvPr>
          <p:cNvSpPr/>
          <p:nvPr userDrawn="1"/>
        </p:nvSpPr>
        <p:spPr>
          <a:xfrm>
            <a:off x="1146628" y="-1"/>
            <a:ext cx="2612572" cy="6858001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DF3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82F272-A6EB-492A-81F9-8C1D897B16C2}"/>
              </a:ext>
            </a:extLst>
          </p:cNvPr>
          <p:cNvSpPr/>
          <p:nvPr userDrawn="1"/>
        </p:nvSpPr>
        <p:spPr>
          <a:xfrm>
            <a:off x="5007429" y="0"/>
            <a:ext cx="71845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815476-60D9-B3A4-A3F7-4E84F0A36B51}"/>
              </a:ext>
            </a:extLst>
          </p:cNvPr>
          <p:cNvCxnSpPr>
            <a:cxnSpLocks/>
          </p:cNvCxnSpPr>
          <p:nvPr userDrawn="1"/>
        </p:nvCxnSpPr>
        <p:spPr>
          <a:xfrm>
            <a:off x="3759200" y="3135086"/>
            <a:ext cx="8432800" cy="0"/>
          </a:xfrm>
          <a:prstGeom prst="line">
            <a:avLst/>
          </a:prstGeom>
          <a:ln w="6350">
            <a:solidFill>
              <a:srgbClr val="012D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918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2E72D198-9532-4DC7-A14A-C275A93777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036" y="115638"/>
            <a:ext cx="5576964" cy="6244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00" kern="100" spc="-80" baseline="0">
                <a:solidFill>
                  <a:srgbClr val="012D6A"/>
                </a:solidFill>
                <a:effectLst/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defRPr>
            </a:lvl1pPr>
          </a:lstStyle>
          <a:p>
            <a:pPr lvl="0"/>
            <a:r>
              <a:rPr lang="en-US" altLang="ko-KR"/>
              <a:t>Insert Slide Title Here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9D61C4-750A-4D61-B1CB-8E4516F9F89F}"/>
              </a:ext>
            </a:extLst>
          </p:cNvPr>
          <p:cNvSpPr/>
          <p:nvPr userDrawn="1"/>
        </p:nvSpPr>
        <p:spPr>
          <a:xfrm>
            <a:off x="0" y="6530859"/>
            <a:ext cx="12192000" cy="32714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D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512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46511-F1D8-2835-4E37-6932567C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9C6EA-937E-9514-01FE-6E890BF62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69004-238A-9857-B99F-787B2036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02705-A518-8AAE-A903-C546406C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64EB71-99A1-C7B0-867F-6E771F77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2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0EEBD-4B90-D51E-D254-16E2943B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CB8F32-BF86-5ABC-99AF-B5C465903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325271-6E02-4D85-26C3-69E0872F8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0BBD21-6506-1FD5-F525-2138A90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612DCF-38B2-AEF6-F4D9-C3F4DC8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5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F4CF1-F1A6-3C8F-0F0F-3BA8FB191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28490-AE9F-0CB9-BCC3-65D2811B8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0A0A98-3B7E-FBDD-2778-C35FCA568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AB75D0-A23A-079A-8EAA-443EEB2A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1B9C96-5F19-06FA-1ABE-0293CEBD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A57086-5F6C-7F01-CDD8-4D244A5D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15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7CC46-585C-668B-2C55-B4AB8179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8F1DCA-B737-728C-2D1B-82DE71D91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9F5CC5-6DEA-7017-883C-381DA77E6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106E8A-E8DA-650F-3566-A2CD81770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826A02-93F6-153E-7C84-747A10EE93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1A4C48-6A13-BF51-2431-8BFA4A0C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84F2F5-3607-9186-2564-F6715459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5A1929-38CC-0828-A021-8DD7A790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60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B3771-4C24-E311-C55C-28C59079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A80965-A0FB-C075-6813-7D2D6855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868AE4-2CE5-22B9-AAB6-4940648E4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5E1F32-C895-4552-47AF-8CC5DC88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7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7F00A7-D66B-BDFE-3F33-16E3AB6A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8E7DAD-87C5-3D77-FF54-903E1304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EFC6E-8745-103E-4602-8F1A2C096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2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47D1A-B52F-F29D-C778-EBE8DE06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A7FCC9-1247-82BF-04CC-DF20236B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EEDF32-C461-80B9-1439-8781F4F26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DFB56-8FA7-83D4-7F07-339E07DD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AC9B02-3F4A-33AC-1FE5-DDFA9D72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5AC473-C251-14FF-7474-F71C6B5F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0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9804C-5D01-B793-799C-CCF46598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A0BF32-7A0B-3BCA-9C91-9C5EE5B8F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A3D524-702D-5B59-E627-1DCBA848B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7D8F24-0BCA-0B62-F885-18D367694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E0680D-527E-BA78-5E14-0448A099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83188-C641-94CF-41D1-7EECA359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0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C4B4F9-0C85-CFBB-A4BB-069EE362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DB01CF-F809-E480-BC6E-7032DCE16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23FFC-8743-0641-96D0-6766E8867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8E6112-F738-4202-A887-6E9EDD52B499}" type="datetimeFigureOut">
              <a:rPr lang="ko-KR" altLang="en-US" smtClean="0"/>
              <a:t>2025. 1. 19.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C2C6FD-1DF1-2CA7-D711-2DDF78001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38C22A-F917-B5B3-6995-C99E5C362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267FE8-F9A2-4FE6-9467-40F82BC2D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7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885EB2-243B-E592-8858-4564843EAEDA}"/>
              </a:ext>
            </a:extLst>
          </p:cNvPr>
          <p:cNvCxnSpPr>
            <a:cxnSpLocks/>
          </p:cNvCxnSpPr>
          <p:nvPr/>
        </p:nvCxnSpPr>
        <p:spPr>
          <a:xfrm>
            <a:off x="1624106" y="788906"/>
            <a:ext cx="8936706" cy="0"/>
          </a:xfrm>
          <a:prstGeom prst="line">
            <a:avLst/>
          </a:prstGeom>
          <a:ln w="28575">
            <a:solidFill>
              <a:srgbClr val="012D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685CEF-CBFA-98D6-9108-EC46608E4A1A}"/>
              </a:ext>
            </a:extLst>
          </p:cNvPr>
          <p:cNvSpPr txBox="1"/>
          <p:nvPr/>
        </p:nvSpPr>
        <p:spPr>
          <a:xfrm>
            <a:off x="2647666" y="4760576"/>
            <a:ext cx="6800446" cy="9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1000" b="1" kern="100" spc="-80">
              <a:solidFill>
                <a:srgbClr val="002060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b="1" kern="100" spc="-80">
                <a:solidFill>
                  <a:srgbClr val="002060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건양대학교 의료인공지능학과 박혜인 </a:t>
            </a:r>
            <a:r>
              <a:rPr lang="ko-KR" altLang="en-US" b="1" kern="100" spc="-80" err="1">
                <a:solidFill>
                  <a:srgbClr val="002060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이신화</a:t>
            </a:r>
            <a:r>
              <a:rPr lang="ko-KR" altLang="en-US" b="1" kern="100" spc="-80">
                <a:solidFill>
                  <a:srgbClr val="002060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최승효 </a:t>
            </a:r>
            <a:r>
              <a:rPr lang="ko-KR" altLang="en-US" b="1" kern="100" spc="-80" err="1">
                <a:solidFill>
                  <a:srgbClr val="002060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엄다현</a:t>
            </a:r>
            <a:r>
              <a:rPr lang="ko-KR" altLang="en-US" b="1" kern="100" spc="-80">
                <a:solidFill>
                  <a:srgbClr val="002060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</a:t>
            </a:r>
            <a:r>
              <a:rPr lang="ko-KR" altLang="en-US" b="1" kern="100" spc="-80" err="1">
                <a:solidFill>
                  <a:srgbClr val="002060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지정원</a:t>
            </a:r>
            <a:endParaRPr lang="en-US" altLang="ko-KR" b="1" kern="100" spc="-80">
              <a:solidFill>
                <a:srgbClr val="002060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b="1" kern="100" spc="-80">
                <a:solidFill>
                  <a:srgbClr val="002060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</a:t>
            </a:r>
            <a:r>
              <a:rPr lang="ko-KR" altLang="en-US" b="1" kern="100" spc="-80">
                <a:solidFill>
                  <a:srgbClr val="002060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건양대학교 인공지능학과 </a:t>
            </a:r>
            <a:r>
              <a:rPr lang="ko-KR" altLang="en-US" b="1" kern="100" spc="-80" err="1">
                <a:solidFill>
                  <a:srgbClr val="002060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김준화</a:t>
            </a:r>
            <a:endParaRPr lang="en-US" altLang="ko-KR" b="1" kern="100" spc="-80">
              <a:solidFill>
                <a:srgbClr val="002060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201F7-BE6F-430B-8A78-42FF0C5A9479}"/>
              </a:ext>
            </a:extLst>
          </p:cNvPr>
          <p:cNvSpPr txBox="1"/>
          <p:nvPr/>
        </p:nvSpPr>
        <p:spPr>
          <a:xfrm>
            <a:off x="10102467" y="5373372"/>
            <a:ext cx="17095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kern="100" spc="-80">
                <a:solidFill>
                  <a:srgbClr val="012D6A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2025</a:t>
            </a:r>
            <a:r>
              <a:rPr lang="ko-KR" altLang="en-US" sz="1500" kern="100" spc="-80">
                <a:solidFill>
                  <a:srgbClr val="012D6A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년 </a:t>
            </a:r>
            <a:r>
              <a:rPr lang="en-US" altLang="ko-KR" sz="1500" kern="100" spc="-80">
                <a:solidFill>
                  <a:srgbClr val="012D6A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</a:t>
            </a:r>
            <a:r>
              <a:rPr lang="ko-KR" altLang="en-US" sz="1500" kern="100" spc="-80">
                <a:solidFill>
                  <a:srgbClr val="012D6A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월 </a:t>
            </a:r>
            <a:r>
              <a:rPr lang="en-US" altLang="ko-KR" sz="1500" kern="100" spc="-80">
                <a:solidFill>
                  <a:srgbClr val="012D6A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21</a:t>
            </a:r>
            <a:r>
              <a:rPr lang="ko-KR" altLang="en-US" sz="1500" kern="100" spc="-80">
                <a:solidFill>
                  <a:srgbClr val="012D6A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일</a:t>
            </a:r>
            <a:endParaRPr lang="en-US" altLang="ko-KR" sz="1500" kern="100" spc="-80">
              <a:solidFill>
                <a:srgbClr val="012D6A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55143-3644-175D-5F8B-5C007565ADAD}"/>
              </a:ext>
            </a:extLst>
          </p:cNvPr>
          <p:cNvSpPr txBox="1"/>
          <p:nvPr/>
        </p:nvSpPr>
        <p:spPr>
          <a:xfrm>
            <a:off x="1624106" y="1216492"/>
            <a:ext cx="8936706" cy="1388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kern="100" spc="-80">
                <a:solidFill>
                  <a:srgbClr val="012D6A"/>
                </a:solidFill>
                <a:effectLst/>
                <a:ea typeface="KoPubWorld바탕체 Bold" panose="00000800000000000000" pitchFamily="2" charset="-127"/>
              </a:rPr>
              <a:t>흑백 이미지 복원을 위한 </a:t>
            </a:r>
            <a:r>
              <a:rPr lang="en-US" altLang="ko-KR" sz="2500" b="1" kern="100" spc="-80">
                <a:solidFill>
                  <a:srgbClr val="012D6A"/>
                </a:solidFill>
                <a:ea typeface="KoPubWorld바탕체 Bold" panose="00000800000000000000" pitchFamily="2" charset="-127"/>
              </a:rPr>
              <a:t>Stable Diffusion </a:t>
            </a:r>
            <a:r>
              <a:rPr lang="ko-KR" altLang="en-US" sz="2500" b="1" kern="100" spc="-80">
                <a:solidFill>
                  <a:srgbClr val="012D6A"/>
                </a:solidFill>
                <a:ea typeface="KoPubWorld바탕체 Bold" panose="00000800000000000000" pitchFamily="2" charset="-127"/>
              </a:rPr>
              <a:t>및 </a:t>
            </a:r>
            <a:r>
              <a:rPr lang="en-US" altLang="ko-KR" sz="2500" b="1" kern="100" spc="-80">
                <a:solidFill>
                  <a:srgbClr val="012D6A"/>
                </a:solidFill>
                <a:ea typeface="KoPubWorld바탕체 Bold" panose="00000800000000000000" pitchFamily="2" charset="-127"/>
              </a:rPr>
              <a:t>GAN </a:t>
            </a:r>
            <a:r>
              <a:rPr lang="ko-KR" altLang="en-US" sz="2500" b="1" kern="100" spc="-80">
                <a:solidFill>
                  <a:srgbClr val="012D6A"/>
                </a:solidFill>
                <a:ea typeface="KoPubWorld바탕체 Bold" panose="00000800000000000000" pitchFamily="2" charset="-127"/>
              </a:rPr>
              <a:t>기반</a:t>
            </a:r>
            <a:endParaRPr lang="en-US" altLang="ko-KR" sz="2500" b="1" kern="100" spc="-80">
              <a:solidFill>
                <a:srgbClr val="012D6A"/>
              </a:solidFill>
              <a:ea typeface="KoPubWorld바탕체 Bold" panose="00000800000000000000" pitchFamily="2" charset="-127"/>
            </a:endParaRPr>
          </a:p>
          <a:p>
            <a:pPr algn="ctr"/>
            <a:r>
              <a:rPr lang="ko-KR" altLang="en-US" sz="2500" b="1" kern="100" spc="-80">
                <a:solidFill>
                  <a:srgbClr val="012D6A"/>
                </a:solidFill>
                <a:ea typeface="KoPubWorld바탕체 Bold" panose="00000800000000000000" pitchFamily="2" charset="-127"/>
              </a:rPr>
              <a:t>하이브리드 프레임워크</a:t>
            </a:r>
            <a:endParaRPr lang="en-US" altLang="ko-KR" sz="2500" b="1" kern="100" spc="-80">
              <a:solidFill>
                <a:srgbClr val="012D6A"/>
              </a:solidFill>
              <a:effectLst/>
              <a:ea typeface="KoPubWorld바탕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b="1" kern="100" spc="-80">
              <a:solidFill>
                <a:srgbClr val="012D6A"/>
              </a:solidFill>
              <a:ea typeface="KoPubWorld바탕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700" b="1" kern="0">
                <a:solidFill>
                  <a:srgbClr val="000000"/>
                </a:solidFill>
                <a:effectLst/>
              </a:rPr>
              <a:t>Stable Diffusion and GAN-Based Hybrid Framework for Gray-scale Image Recovery</a:t>
            </a:r>
            <a:endParaRPr lang="ko-KR" altLang="en-US" sz="1700" b="1" kern="0">
              <a:solidFill>
                <a:srgbClr val="000000"/>
              </a:solidFill>
              <a:effectLst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844966-E454-D28B-D65E-328742A95E1E}"/>
              </a:ext>
            </a:extLst>
          </p:cNvPr>
          <p:cNvCxnSpPr>
            <a:cxnSpLocks/>
          </p:cNvCxnSpPr>
          <p:nvPr/>
        </p:nvCxnSpPr>
        <p:spPr>
          <a:xfrm>
            <a:off x="1624106" y="2972548"/>
            <a:ext cx="8936706" cy="0"/>
          </a:xfrm>
          <a:prstGeom prst="line">
            <a:avLst/>
          </a:prstGeom>
          <a:ln w="28575">
            <a:solidFill>
              <a:srgbClr val="012D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C6BB0-D8A1-9973-958A-7C62ED126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5ABFA3-8587-1540-06F5-2696404B69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/>
              <a:t>연구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B52544-2300-591E-311F-AA4092796937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64E280-F4CA-5A6A-257A-9AB84DB63191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0898E7-5F89-4D59-C686-FD1FD09ED96B}"/>
              </a:ext>
            </a:extLst>
          </p:cNvPr>
          <p:cNvGrpSpPr/>
          <p:nvPr/>
        </p:nvGrpSpPr>
        <p:grpSpPr>
          <a:xfrm>
            <a:off x="832670" y="1034425"/>
            <a:ext cx="4418599" cy="724272"/>
            <a:chOff x="1103386" y="1651028"/>
            <a:chExt cx="2340000" cy="7242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938671-8710-57C7-9E28-E9944F703537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36F3DC-8533-B820-BEC8-537CF1552DB4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AEAA43-24FB-6421-5361-EB4353E2A658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Stable Diffusion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기반 이미지 복원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1D294EE-9C59-8727-BE34-09557657B694}"/>
              </a:ext>
            </a:extLst>
          </p:cNvPr>
          <p:cNvSpPr txBox="1"/>
          <p:nvPr/>
        </p:nvSpPr>
        <p:spPr>
          <a:xfrm>
            <a:off x="832670" y="5377648"/>
            <a:ext cx="6167574" cy="42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그림 </a:t>
            </a:r>
            <a:r>
              <a:rPr lang="en-US" altLang="ko-KR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3. Stable Diffusion </a:t>
            </a: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프롬프트 별 복원 결과</a:t>
            </a:r>
            <a:endParaRPr lang="en-US" altLang="ko-KR" sz="1600" kern="100" spc="-80" dirty="0">
              <a:solidFill>
                <a:srgbClr val="FF0000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E9425B-67F7-0437-3390-5E33A5E5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94338"/>
              </p:ext>
            </p:extLst>
          </p:nvPr>
        </p:nvGraphicFramePr>
        <p:xfrm>
          <a:off x="854887" y="2039503"/>
          <a:ext cx="7492700" cy="3139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593">
                  <a:extLst>
                    <a:ext uri="{9D8B030D-6E8A-4147-A177-3AD203B41FA5}">
                      <a16:colId xmlns:a16="http://schemas.microsoft.com/office/drawing/2014/main" val="3901982587"/>
                    </a:ext>
                  </a:extLst>
                </a:gridCol>
                <a:gridCol w="1358625">
                  <a:extLst>
                    <a:ext uri="{9D8B030D-6E8A-4147-A177-3AD203B41FA5}">
                      <a16:colId xmlns:a16="http://schemas.microsoft.com/office/drawing/2014/main" val="3165659762"/>
                    </a:ext>
                  </a:extLst>
                </a:gridCol>
                <a:gridCol w="1358625">
                  <a:extLst>
                    <a:ext uri="{9D8B030D-6E8A-4147-A177-3AD203B41FA5}">
                      <a16:colId xmlns:a16="http://schemas.microsoft.com/office/drawing/2014/main" val="2678900543"/>
                    </a:ext>
                  </a:extLst>
                </a:gridCol>
                <a:gridCol w="1348780">
                  <a:extLst>
                    <a:ext uri="{9D8B030D-6E8A-4147-A177-3AD203B41FA5}">
                      <a16:colId xmlns:a16="http://schemas.microsoft.com/office/drawing/2014/main" val="3314110167"/>
                    </a:ext>
                  </a:extLst>
                </a:gridCol>
                <a:gridCol w="1338935">
                  <a:extLst>
                    <a:ext uri="{9D8B030D-6E8A-4147-A177-3AD203B41FA5}">
                      <a16:colId xmlns:a16="http://schemas.microsoft.com/office/drawing/2014/main" val="4118433859"/>
                    </a:ext>
                  </a:extLst>
                </a:gridCol>
                <a:gridCol w="1329142">
                  <a:extLst>
                    <a:ext uri="{9D8B030D-6E8A-4147-A177-3AD203B41FA5}">
                      <a16:colId xmlns:a16="http://schemas.microsoft.com/office/drawing/2014/main" val="2660380970"/>
                    </a:ext>
                  </a:extLst>
                </a:gridCol>
              </a:tblGrid>
              <a:tr h="4218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odoni MT" panose="02070603080606020203" pitchFamily="18" charset="0"/>
                        </a:rPr>
                        <a:t>Gt</a:t>
                      </a:r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odoni MT" panose="02070603080606020203" pitchFamily="18" charset="0"/>
                        </a:rPr>
                        <a:t>Input</a:t>
                      </a:r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odoni MT" panose="02070603080606020203" pitchFamily="18" charset="0"/>
                        </a:rPr>
                        <a:t>Prompt 1</a:t>
                      </a:r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odoni MT" panose="02070603080606020203" pitchFamily="18" charset="0"/>
                        </a:rPr>
                        <a:t>Prompt 2</a:t>
                      </a:r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odoni MT" panose="02070603080606020203" pitchFamily="18" charset="0"/>
                        </a:rPr>
                        <a:t>Prompt 3</a:t>
                      </a:r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280377"/>
                  </a:ext>
                </a:extLst>
              </a:tr>
              <a:tr h="1358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odoni MT" panose="02070603080606020203" pitchFamily="18" charset="0"/>
                        </a:rPr>
                        <a:t>Train</a:t>
                      </a:r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815359"/>
                  </a:ext>
                </a:extLst>
              </a:tr>
              <a:tr h="1358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odoni MT" panose="02070603080606020203" pitchFamily="18" charset="0"/>
                        </a:rPr>
                        <a:t>Val</a:t>
                      </a:r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doni MT" panose="020706030806060202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584753"/>
                  </a:ext>
                </a:extLst>
              </a:tr>
            </a:tbl>
          </a:graphicData>
        </a:graphic>
      </p:graphicFrame>
      <p:pic>
        <p:nvPicPr>
          <p:cNvPr id="4" name="그림 3" descr="타이어, 자전거 바퀴, 자전거, 살이(가) 표시된 사진&#10;&#10;자동 생성된 설명">
            <a:extLst>
              <a:ext uri="{FF2B5EF4-FFF2-40B4-BE49-F238E27FC236}">
                <a16:creationId xmlns:a16="http://schemas.microsoft.com/office/drawing/2014/main" id="{4FD09CCA-4BFF-F0FD-5E6F-80E6F8731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96" y="2511259"/>
            <a:ext cx="1260000" cy="1260000"/>
          </a:xfrm>
          <a:prstGeom prst="rect">
            <a:avLst/>
          </a:prstGeom>
        </p:spPr>
      </p:pic>
      <p:pic>
        <p:nvPicPr>
          <p:cNvPr id="7" name="그림 6" descr="흑백, 야외, 가지, 꽃이(가) 표시된 사진&#10;&#10;자동 생성된 설명">
            <a:extLst>
              <a:ext uri="{FF2B5EF4-FFF2-40B4-BE49-F238E27FC236}">
                <a16:creationId xmlns:a16="http://schemas.microsoft.com/office/drawing/2014/main" id="{0221775D-CD99-9D45-2724-BAA1EA37B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93" y="3868310"/>
            <a:ext cx="1260000" cy="1260000"/>
          </a:xfrm>
          <a:prstGeom prst="rect">
            <a:avLst/>
          </a:prstGeom>
        </p:spPr>
      </p:pic>
      <p:pic>
        <p:nvPicPr>
          <p:cNvPr id="8" name="그림 7" descr="타이어, 자전거, 자전거 바퀴, 흑백이(가) 표시된 사진&#10;&#10;자동 생성된 설명">
            <a:extLst>
              <a:ext uri="{FF2B5EF4-FFF2-40B4-BE49-F238E27FC236}">
                <a16:creationId xmlns:a16="http://schemas.microsoft.com/office/drawing/2014/main" id="{13910E50-F5ED-34E2-A08B-E768AB022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05" y="2507530"/>
            <a:ext cx="1260000" cy="1260000"/>
          </a:xfrm>
          <a:prstGeom prst="rect">
            <a:avLst/>
          </a:prstGeom>
        </p:spPr>
      </p:pic>
      <p:pic>
        <p:nvPicPr>
          <p:cNvPr id="9" name="그림 8" descr="흑백, 나무, 야외, 가지이(가) 표시된 사진&#10;&#10;자동 생성된 설명">
            <a:extLst>
              <a:ext uri="{FF2B5EF4-FFF2-40B4-BE49-F238E27FC236}">
                <a16:creationId xmlns:a16="http://schemas.microsoft.com/office/drawing/2014/main" id="{BCE5272A-1CA4-5AA8-1163-0CC159847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05" y="3868310"/>
            <a:ext cx="1260000" cy="1260000"/>
          </a:xfrm>
          <a:prstGeom prst="rect">
            <a:avLst/>
          </a:prstGeom>
        </p:spPr>
      </p:pic>
      <p:pic>
        <p:nvPicPr>
          <p:cNvPr id="10" name="그림 9" descr="타이어, 자전거, 자전거 바퀴, 살이(가) 표시된 사진&#10;&#10;자동 생성된 설명">
            <a:extLst>
              <a:ext uri="{FF2B5EF4-FFF2-40B4-BE49-F238E27FC236}">
                <a16:creationId xmlns:a16="http://schemas.microsoft.com/office/drawing/2014/main" id="{BF469E5F-A6C9-6177-B696-DDF52FC354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93" y="2511259"/>
            <a:ext cx="1260000" cy="1260000"/>
          </a:xfrm>
          <a:prstGeom prst="rect">
            <a:avLst/>
          </a:prstGeom>
        </p:spPr>
      </p:pic>
      <p:pic>
        <p:nvPicPr>
          <p:cNvPr id="11" name="그림 10" descr="흑백, 야외, 꽃, 식물이(가) 표시된 사진&#10;&#10;자동 생성된 설명">
            <a:extLst>
              <a:ext uri="{FF2B5EF4-FFF2-40B4-BE49-F238E27FC236}">
                <a16:creationId xmlns:a16="http://schemas.microsoft.com/office/drawing/2014/main" id="{EB066B6E-218C-FC83-4341-BFE5317F8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96" y="3868310"/>
            <a:ext cx="1260000" cy="1260000"/>
          </a:xfrm>
          <a:prstGeom prst="rect">
            <a:avLst/>
          </a:prstGeom>
        </p:spPr>
      </p:pic>
      <p:pic>
        <p:nvPicPr>
          <p:cNvPr id="16" name="그림 15" descr="타이어, 자전거 바퀴, 자전거, 살이(가) 표시된 사진&#10;&#10;자동 생성된 설명">
            <a:extLst>
              <a:ext uri="{FF2B5EF4-FFF2-40B4-BE49-F238E27FC236}">
                <a16:creationId xmlns:a16="http://schemas.microsoft.com/office/drawing/2014/main" id="{B13E6109-7257-AC76-8FBF-110C9FB03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55" y="2507530"/>
            <a:ext cx="1260000" cy="1260000"/>
          </a:xfrm>
          <a:prstGeom prst="rect">
            <a:avLst/>
          </a:prstGeom>
        </p:spPr>
      </p:pic>
      <p:pic>
        <p:nvPicPr>
          <p:cNvPr id="18" name="그림 17" descr="타이어, 자전거 바퀴, 자전거, 흑백이(가) 표시된 사진&#10;&#10;자동 생성된 설명">
            <a:extLst>
              <a:ext uri="{FF2B5EF4-FFF2-40B4-BE49-F238E27FC236}">
                <a16:creationId xmlns:a16="http://schemas.microsoft.com/office/drawing/2014/main" id="{1B539A43-F364-DA91-2F07-3C6BC1237F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08" y="2509908"/>
            <a:ext cx="1260000" cy="1260000"/>
          </a:xfrm>
          <a:prstGeom prst="rect">
            <a:avLst/>
          </a:prstGeom>
        </p:spPr>
      </p:pic>
      <p:pic>
        <p:nvPicPr>
          <p:cNvPr id="20" name="그림 19" descr="흑백, 야외, 꽃, 가지이(가) 표시된 사진&#10;&#10;자동 생성된 설명">
            <a:extLst>
              <a:ext uri="{FF2B5EF4-FFF2-40B4-BE49-F238E27FC236}">
                <a16:creationId xmlns:a16="http://schemas.microsoft.com/office/drawing/2014/main" id="{324CDACE-8515-E0F5-E9A9-119FAE8BBC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55" y="3862332"/>
            <a:ext cx="1260000" cy="1260000"/>
          </a:xfrm>
          <a:prstGeom prst="rect">
            <a:avLst/>
          </a:prstGeom>
        </p:spPr>
      </p:pic>
      <p:pic>
        <p:nvPicPr>
          <p:cNvPr id="21" name="그림 20" descr="흑백, 야외, 꽃, 가지이(가) 표시된 사진&#10;&#10;자동 생성된 설명">
            <a:extLst>
              <a:ext uri="{FF2B5EF4-FFF2-40B4-BE49-F238E27FC236}">
                <a16:creationId xmlns:a16="http://schemas.microsoft.com/office/drawing/2014/main" id="{288A2056-6047-F693-1009-9FE8E7718B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82" y="3871429"/>
            <a:ext cx="1260000" cy="12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B8F4E6-C6FE-32BA-10C0-0817E277C899}"/>
              </a:ext>
            </a:extLst>
          </p:cNvPr>
          <p:cNvSpPr txBox="1"/>
          <p:nvPr/>
        </p:nvSpPr>
        <p:spPr>
          <a:xfrm>
            <a:off x="11469160" y="6202496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30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CEAB6-C7F0-7A40-05B8-0C207175D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FCFE7E-3C51-FECE-996F-1A48482EBC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연구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0DD8F6-7DCE-A841-5B7E-DBFAE62DB8A5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12A593-9E91-2606-238B-2DAD81931DCA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368317-7CFE-49D8-17C3-DE9E80DBB4B4}"/>
              </a:ext>
            </a:extLst>
          </p:cNvPr>
          <p:cNvGrpSpPr/>
          <p:nvPr/>
        </p:nvGrpSpPr>
        <p:grpSpPr>
          <a:xfrm>
            <a:off x="832669" y="932466"/>
            <a:ext cx="6960203" cy="425062"/>
            <a:chOff x="1103386" y="1651028"/>
            <a:chExt cx="2340000" cy="41649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C5674D0-E43C-6CAD-55FF-E29127338518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FF9390D-FF87-3873-3C01-4BC6B1CD5826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5078E8-F07F-229A-38D8-D1C64A5888A1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Stable Diffusion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기반 이미지 복원 품질 평가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945E023-7D8E-EC1F-99A9-427C210F4901}"/>
              </a:ext>
            </a:extLst>
          </p:cNvPr>
          <p:cNvSpPr txBox="1"/>
          <p:nvPr/>
        </p:nvSpPr>
        <p:spPr>
          <a:xfrm>
            <a:off x="832669" y="4696344"/>
            <a:ext cx="269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밝기</a:t>
            </a:r>
            <a:r>
              <a:rPr lang="en-US" altLang="ko-KR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(l), </a:t>
            </a: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대비</a:t>
            </a:r>
            <a:r>
              <a:rPr lang="en-US" altLang="ko-KR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(c), </a:t>
            </a: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구조</a:t>
            </a:r>
            <a:r>
              <a:rPr lang="en-US" altLang="ko-KR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(s)</a:t>
            </a:r>
            <a:endParaRPr lang="en-US" altLang="ko-KR" sz="1600" b="0" i="0" u="none" strike="noStrike" dirty="0"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544049C-756E-68D6-8A6A-D3EA3739EFB4}"/>
              </a:ext>
            </a:extLst>
          </p:cNvPr>
          <p:cNvSpPr txBox="1">
            <a:spLocks/>
          </p:cNvSpPr>
          <p:nvPr/>
        </p:nvSpPr>
        <p:spPr>
          <a:xfrm>
            <a:off x="519036" y="1582802"/>
            <a:ext cx="9185403" cy="12256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원본을 흑백으로 변환한 이미지와 결과물 간의 </a:t>
            </a:r>
            <a:r>
              <a:rPr lang="en-US" altLang="ko-KR" sz="2000" b="1" spc="0" dirty="0">
                <a:solidFill>
                  <a:srgbClr val="0070C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MSE(Mean Square Error)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와 </a:t>
            </a:r>
            <a:r>
              <a:rPr lang="en-US" altLang="ko-KR" sz="2000" b="1" spc="0" dirty="0">
                <a:solidFill>
                  <a:srgbClr val="0070C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SSIM(Structural Similarity Index)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을 각각 계산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,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평균 내어 평가 진행 </a:t>
            </a:r>
            <a:endParaRPr lang="en-US" altLang="ko-KR" sz="2000" b="1" spc="0" dirty="0">
              <a:solidFill>
                <a:srgbClr val="C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5B35BA-01E9-9098-FD93-97231B3D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69" y="3036042"/>
            <a:ext cx="5165204" cy="14327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403850" y="3307871"/>
            <a:ext cx="638473" cy="488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92749" y="3171286"/>
            <a:ext cx="527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(1)</a:t>
            </a:r>
            <a:endParaRPr lang="ko-KR" altLang="en-US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65EB3-466D-86BF-F10C-3D36515BF5F6}"/>
              </a:ext>
            </a:extLst>
          </p:cNvPr>
          <p:cNvSpPr txBox="1"/>
          <p:nvPr/>
        </p:nvSpPr>
        <p:spPr>
          <a:xfrm>
            <a:off x="11469160" y="6202496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512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361E6-DF2D-0B3E-6BEF-01D9F3B60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7EA71E1-D192-F48F-4375-0464D4C27C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/>
              <a:t>연구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D19102-85C6-BB7A-CF42-987D08E1B984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850F61-7757-C99A-1F0E-4B42202CEA2B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E64253-5983-F51B-EA7F-34943331F4DB}"/>
              </a:ext>
            </a:extLst>
          </p:cNvPr>
          <p:cNvGrpSpPr/>
          <p:nvPr/>
        </p:nvGrpSpPr>
        <p:grpSpPr>
          <a:xfrm>
            <a:off x="934269" y="923320"/>
            <a:ext cx="3651379" cy="439810"/>
            <a:chOff x="1103386" y="1651028"/>
            <a:chExt cx="2340000" cy="41649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E59835-3C3A-2855-3223-3005B995F0D5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96BEFB9-501A-7F07-4DF3-1DFA249723CF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9E185C-B812-CFBB-1296-882B566C4756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GAN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기반 이미지 색상화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8BCC8AE-F530-6E66-BEC7-C6CE87ACE52B}"/>
              </a:ext>
            </a:extLst>
          </p:cNvPr>
          <p:cNvSpPr txBox="1"/>
          <p:nvPr/>
        </p:nvSpPr>
        <p:spPr>
          <a:xfrm>
            <a:off x="714682" y="5714775"/>
            <a:ext cx="6630015" cy="412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u="none" strike="noStrike" kern="100" spc="-80" dirty="0">
                <a:effectLst/>
                <a:latin typeface="Batang" panose="02030600000101010101" pitchFamily="18" charset="-127"/>
                <a:ea typeface="KoPubWorld바탕체 Light" panose="00000300000000000000"/>
              </a:rPr>
              <a:t>그림</a:t>
            </a:r>
            <a:r>
              <a:rPr lang="en-US" altLang="ko-KR" sz="1600" kern="100" spc="-80" dirty="0">
                <a:latin typeface="Batang" panose="02030600000101010101" pitchFamily="18" charset="-127"/>
                <a:ea typeface="KoPubWorld바탕체 Light" panose="00000300000000000000"/>
              </a:rPr>
              <a:t> 4. GAN </a:t>
            </a:r>
            <a:r>
              <a:rPr lang="ko-KR" altLang="en-US" sz="1600" kern="100" spc="-80" dirty="0">
                <a:latin typeface="Batang" panose="02030600000101010101" pitchFamily="18" charset="-127"/>
                <a:ea typeface="KoPubWorld바탕체 Light" panose="00000300000000000000"/>
              </a:rPr>
              <a:t>기반 이미지 </a:t>
            </a:r>
            <a:r>
              <a:rPr lang="ko-KR" altLang="en-US" sz="1600" kern="100" spc="-80" dirty="0" err="1">
                <a:latin typeface="Batang" panose="02030600000101010101" pitchFamily="18" charset="-127"/>
                <a:ea typeface="KoPubWorld바탕체 Light" panose="00000300000000000000"/>
              </a:rPr>
              <a:t>색상화</a:t>
            </a:r>
            <a:r>
              <a:rPr lang="ko-KR" altLang="en-US" sz="1600" kern="100" spc="-80" dirty="0">
                <a:latin typeface="Batang" panose="02030600000101010101" pitchFamily="18" charset="-127"/>
                <a:ea typeface="KoPubWorld바탕체 Light" panose="00000300000000000000"/>
              </a:rPr>
              <a:t> 모델 구조</a:t>
            </a:r>
            <a:endParaRPr lang="en-US" altLang="ko-KR" sz="1600" b="0" i="0" u="none" strike="noStrike" dirty="0">
              <a:effectLst/>
              <a:latin typeface="Batang" panose="02030600000101010101" pitchFamily="18" charset="-127"/>
              <a:ea typeface="KoPubWorld바탕체 Light" panose="00000300000000000000"/>
            </a:endParaRPr>
          </a:p>
        </p:txBody>
      </p:sp>
      <p:pic>
        <p:nvPicPr>
          <p:cNvPr id="4" name="그림 3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F5AE1E27-4F54-8FEF-7BC4-5062C2F3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1" y="1353536"/>
            <a:ext cx="10200740" cy="4433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B65EB3-466D-86BF-F10C-3D36515BF5F6}"/>
              </a:ext>
            </a:extLst>
          </p:cNvPr>
          <p:cNvSpPr txBox="1"/>
          <p:nvPr/>
        </p:nvSpPr>
        <p:spPr>
          <a:xfrm>
            <a:off x="11469160" y="6202496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55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C8542-6745-263D-53BD-4FD41D026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08FCC5-D693-E927-6E35-F820CF4C4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/>
              <a:t>연구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C3F2DA-64EA-2CE5-FE0C-EA1EB08F5C3F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75FE9B-7B92-4FAA-60A5-8ED504742AED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0109AC-8378-5B87-E831-2FD022F5ED36}"/>
              </a:ext>
            </a:extLst>
          </p:cNvPr>
          <p:cNvGrpSpPr/>
          <p:nvPr/>
        </p:nvGrpSpPr>
        <p:grpSpPr>
          <a:xfrm>
            <a:off x="832669" y="1051233"/>
            <a:ext cx="3793922" cy="439810"/>
            <a:chOff x="1103386" y="1651028"/>
            <a:chExt cx="2340000" cy="41649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21C5D40-0BED-A0DF-6167-74336977D0CF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D2AEEF-00AE-5786-A68C-7E257F3E4264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46AF54-F862-5112-12DF-F62A4947C90C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GAN 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기반 이미지 색상화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48AEE4F-7304-11A0-FF7A-AD011DAFC381}"/>
              </a:ext>
            </a:extLst>
          </p:cNvPr>
          <p:cNvSpPr txBox="1"/>
          <p:nvPr/>
        </p:nvSpPr>
        <p:spPr>
          <a:xfrm>
            <a:off x="714682" y="5714775"/>
            <a:ext cx="663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u="none" strike="noStrike" kern="100" spc="-80" dirty="0">
                <a:effectLst/>
                <a:latin typeface="KoPubWorld바탕체 Light" panose="00000300000000000000"/>
                <a:ea typeface="KoPubWorld바탕체 Light" panose="00000300000000000000" pitchFamily="2" charset="-127"/>
              </a:rPr>
              <a:t>그림</a:t>
            </a:r>
            <a:r>
              <a:rPr lang="en-US" altLang="ko-KR" sz="1600" kern="100" spc="-80" dirty="0">
                <a:latin typeface="KoPubWorld바탕체 Light" panose="00000300000000000000"/>
                <a:ea typeface="KoPubWorld바탕체 Light" panose="00000300000000000000" pitchFamily="2" charset="-127"/>
              </a:rPr>
              <a:t> 5. GAN </a:t>
            </a:r>
            <a:r>
              <a:rPr lang="ko-KR" altLang="en-US" sz="1600" kern="100" spc="-80" dirty="0" err="1">
                <a:latin typeface="KoPubWorld바탕체 Light" panose="00000300000000000000"/>
                <a:ea typeface="KoPubWorld바탕체 Light" panose="00000300000000000000" pitchFamily="2" charset="-127"/>
              </a:rPr>
              <a:t>색상화</a:t>
            </a:r>
            <a:r>
              <a:rPr lang="ko-KR" altLang="en-US" sz="1600" kern="100" spc="-80" dirty="0">
                <a:latin typeface="KoPubWorld바탕체 Light" panose="00000300000000000000"/>
                <a:ea typeface="KoPubWorld바탕체 Light" panose="00000300000000000000" pitchFamily="2" charset="-127"/>
              </a:rPr>
              <a:t> 결과 </a:t>
            </a:r>
            <a:r>
              <a:rPr lang="en-US" altLang="ko-KR" sz="1600" kern="100" spc="-80" dirty="0">
                <a:latin typeface="KoPubWorld바탕체 Light" panose="00000300000000000000"/>
                <a:ea typeface="KoPubWorld바탕체 Light" panose="00000300000000000000" pitchFamily="2" charset="-127"/>
              </a:rPr>
              <a:t>– Ⅰ</a:t>
            </a:r>
            <a:endParaRPr lang="en-US" altLang="ko-KR" sz="1600" b="0" i="0" u="none" strike="noStrike" dirty="0">
              <a:effectLst/>
              <a:latin typeface="KoPubWorld바탕체 Light" panose="00000300000000000000"/>
              <a:ea typeface="Batang" panose="02030600000101010101" pitchFamily="18" charset="-127"/>
            </a:endParaRPr>
          </a:p>
        </p:txBody>
      </p:sp>
      <p:pic>
        <p:nvPicPr>
          <p:cNvPr id="6" name="그림 5" descr="스크린샷, 물이(가) 표시된 사진&#10;&#10;자동 생성된 설명">
            <a:extLst>
              <a:ext uri="{FF2B5EF4-FFF2-40B4-BE49-F238E27FC236}">
                <a16:creationId xmlns:a16="http://schemas.microsoft.com/office/drawing/2014/main" id="{E3E8B2C0-01EC-1F16-6E45-E678577FA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8" y="1992537"/>
            <a:ext cx="8865513" cy="3499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B65EB3-466D-86BF-F10C-3D36515BF5F6}"/>
              </a:ext>
            </a:extLst>
          </p:cNvPr>
          <p:cNvSpPr txBox="1"/>
          <p:nvPr/>
        </p:nvSpPr>
        <p:spPr>
          <a:xfrm>
            <a:off x="11469160" y="6202496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13/20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093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277-292A-7ADC-3D38-D7616C2EB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D38FEC-382D-EDD7-29D0-2805F76E0872}"/>
              </a:ext>
            </a:extLst>
          </p:cNvPr>
          <p:cNvSpPr txBox="1"/>
          <p:nvPr/>
        </p:nvSpPr>
        <p:spPr>
          <a:xfrm>
            <a:off x="967706" y="1566952"/>
            <a:ext cx="25527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>
                <a:solidFill>
                  <a:schemeClr val="bg1"/>
                </a:solidFill>
                <a:latin typeface="KoPubWorld돋움체 Medium" panose="00000600000000000000" pitchFamily="2" charset="-127"/>
              </a:rPr>
              <a:t>04</a:t>
            </a:r>
            <a:endParaRPr lang="ko-KR" altLang="en-US" sz="9600">
              <a:solidFill>
                <a:schemeClr val="bg1"/>
              </a:solidFill>
              <a:latin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BBD25-043B-2433-9011-F54106C30879}"/>
              </a:ext>
            </a:extLst>
          </p:cNvPr>
          <p:cNvSpPr txBox="1"/>
          <p:nvPr/>
        </p:nvSpPr>
        <p:spPr>
          <a:xfrm>
            <a:off x="4462029" y="2463355"/>
            <a:ext cx="4102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실험 결과</a:t>
            </a:r>
            <a:endParaRPr lang="en-US" altLang="ko-KR" sz="3600" b="1" kern="100" spc="-8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7DDE7-5144-59DE-0FB0-DD03BE564FE1}"/>
              </a:ext>
            </a:extLst>
          </p:cNvPr>
          <p:cNvSpPr txBox="1"/>
          <p:nvPr/>
        </p:nvSpPr>
        <p:spPr>
          <a:xfrm>
            <a:off x="4860259" y="2852656"/>
            <a:ext cx="6167574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kern="100" spc="-8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프롬프트에 따른 이미지 복원 비교</a:t>
            </a:r>
            <a:endParaRPr lang="en-US" altLang="ko-KR" sz="1600" kern="100" spc="-8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프롬프트에 따른 색상화 성능 비교</a:t>
            </a:r>
            <a:endParaRPr lang="en-US" altLang="ko-KR" sz="1600" kern="100" spc="-8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107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EE915E-6779-C5ED-C13A-E168710D83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1368758" cy="624423"/>
          </a:xfrm>
        </p:spPr>
        <p:txBody>
          <a:bodyPr/>
          <a:lstStyle/>
          <a:p>
            <a:r>
              <a:rPr lang="ko-KR" altLang="en-US" b="1"/>
              <a:t>실험 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9FBF4A-8B19-9E39-3BB9-F872D609C86A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68FBB2-50C5-1665-2F8B-D27EA9A88E20}"/>
              </a:ext>
            </a:extLst>
          </p:cNvPr>
          <p:cNvGrpSpPr/>
          <p:nvPr/>
        </p:nvGrpSpPr>
        <p:grpSpPr>
          <a:xfrm>
            <a:off x="881399" y="970983"/>
            <a:ext cx="3417645" cy="423796"/>
            <a:chOff x="1103386" y="1651028"/>
            <a:chExt cx="4288136" cy="42379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8E4A5A-5DDB-26D8-7380-097388AAAF01}"/>
                </a:ext>
              </a:extLst>
            </p:cNvPr>
            <p:cNvSpPr/>
            <p:nvPr/>
          </p:nvSpPr>
          <p:spPr>
            <a:xfrm>
              <a:off x="1103386" y="1651028"/>
              <a:ext cx="4288136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F8901C-09C9-42BB-47EB-266F54B3A761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93DD7E-D9A3-9B0F-0A6B-0212D3A1F207}"/>
                </a:ext>
              </a:extLst>
            </p:cNvPr>
            <p:cNvSpPr txBox="1"/>
            <p:nvPr/>
          </p:nvSpPr>
          <p:spPr>
            <a:xfrm>
              <a:off x="1259249" y="1667414"/>
              <a:ext cx="3976410" cy="407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이미지 복원 성능 비교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774BC6-CC20-3D82-46C5-230DF56476B5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6C89CE8-25DD-9D74-AE44-10AA6153CFBC}"/>
              </a:ext>
            </a:extLst>
          </p:cNvPr>
          <p:cNvGraphicFramePr>
            <a:graphicFrameLocks noGrp="1"/>
          </p:cNvGraphicFramePr>
          <p:nvPr/>
        </p:nvGraphicFramePr>
        <p:xfrm>
          <a:off x="794060" y="3685463"/>
          <a:ext cx="5232399" cy="1849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3068">
                  <a:extLst>
                    <a:ext uri="{9D8B030D-6E8A-4147-A177-3AD203B41FA5}">
                      <a16:colId xmlns:a16="http://schemas.microsoft.com/office/drawing/2014/main" val="46450820"/>
                    </a:ext>
                  </a:extLst>
                </a:gridCol>
                <a:gridCol w="1738057">
                  <a:extLst>
                    <a:ext uri="{9D8B030D-6E8A-4147-A177-3AD203B41FA5}">
                      <a16:colId xmlns:a16="http://schemas.microsoft.com/office/drawing/2014/main" val="3273203749"/>
                    </a:ext>
                  </a:extLst>
                </a:gridCol>
                <a:gridCol w="1741274">
                  <a:extLst>
                    <a:ext uri="{9D8B030D-6E8A-4147-A177-3AD203B41FA5}">
                      <a16:colId xmlns:a16="http://schemas.microsoft.com/office/drawing/2014/main" val="793769417"/>
                    </a:ext>
                  </a:extLst>
                </a:gridCol>
              </a:tblGrid>
              <a:tr h="369895"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Train Set</a:t>
                      </a:r>
                      <a:endParaRPr lang="ko-Kore-KR" sz="1400" kern="100">
                        <a:solidFill>
                          <a:schemeClr val="bg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D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03145"/>
                  </a:ext>
                </a:extLst>
              </a:tr>
              <a:tr h="36989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1" kern="100">
                          <a:solidFill>
                            <a:sysClr val="windowText" lastClr="000000"/>
                          </a:solidFill>
                          <a:effectLst/>
                        </a:rPr>
                        <a:t>Name</a:t>
                      </a:r>
                      <a:endParaRPr lang="ko-Kore-KR" sz="1400" b="1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1" kern="100">
                          <a:solidFill>
                            <a:sysClr val="windowText" lastClr="000000"/>
                          </a:solidFill>
                          <a:effectLst/>
                        </a:rPr>
                        <a:t>MSE</a:t>
                      </a:r>
                      <a:endParaRPr lang="ko-Kore-KR" sz="1400" b="1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1" kern="100">
                          <a:solidFill>
                            <a:sysClr val="windowText" lastClr="000000"/>
                          </a:solidFill>
                          <a:effectLst/>
                        </a:rPr>
                        <a:t>SSIM</a:t>
                      </a:r>
                      <a:endParaRPr lang="ko-Kore-KR" sz="1400" b="1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987676"/>
                  </a:ext>
                </a:extLst>
              </a:tr>
              <a:tr h="36989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0" kern="100">
                          <a:solidFill>
                            <a:sysClr val="windowText" lastClr="000000"/>
                          </a:solidFill>
                          <a:effectLst/>
                        </a:rPr>
                        <a:t>Prompt 1</a:t>
                      </a:r>
                      <a:endParaRPr lang="ko-Kore-KR" sz="1400" b="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>
                          <a:solidFill>
                            <a:sysClr val="windowText" lastClr="000000"/>
                          </a:solidFill>
                          <a:effectLst/>
                        </a:rPr>
                        <a:t>61.0180</a:t>
                      </a:r>
                      <a:endParaRPr lang="ko-Kore-KR" sz="140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>
                          <a:solidFill>
                            <a:sysClr val="windowText" lastClr="000000"/>
                          </a:solidFill>
                          <a:effectLst/>
                        </a:rPr>
                        <a:t>0.6440</a:t>
                      </a:r>
                      <a:endParaRPr lang="ko-Kore-KR" sz="140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4131"/>
                  </a:ext>
                </a:extLst>
              </a:tr>
              <a:tr h="36989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0" kern="100">
                          <a:solidFill>
                            <a:sysClr val="windowText" lastClr="000000"/>
                          </a:solidFill>
                          <a:effectLst/>
                        </a:rPr>
                        <a:t>Prompt 2</a:t>
                      </a:r>
                      <a:endParaRPr lang="ko-Kore-KR" sz="1400" b="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>
                          <a:solidFill>
                            <a:sysClr val="windowText" lastClr="000000"/>
                          </a:solidFill>
                          <a:effectLst/>
                        </a:rPr>
                        <a:t>61.0889</a:t>
                      </a:r>
                      <a:endParaRPr lang="ko-Kore-KR" sz="140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>
                          <a:solidFill>
                            <a:sysClr val="windowText" lastClr="000000"/>
                          </a:solidFill>
                          <a:effectLst/>
                        </a:rPr>
                        <a:t>0.6427</a:t>
                      </a:r>
                      <a:endParaRPr lang="ko-Kore-KR" sz="140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595893"/>
                  </a:ext>
                </a:extLst>
              </a:tr>
              <a:tr h="36989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6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Prompt 3</a:t>
                      </a:r>
                      <a:endParaRPr lang="ko-Kore-KR" sz="1600" b="1" kern="100" dirty="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6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60.6899</a:t>
                      </a:r>
                      <a:endParaRPr lang="ko-Kore-KR" sz="1600" b="1" kern="100" dirty="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0.6429</a:t>
                      </a:r>
                      <a:endParaRPr lang="ko-Kore-KR" sz="1400" kern="100" dirty="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92129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2B264B-E813-DE30-917A-2C006ED3C13B}"/>
              </a:ext>
            </a:extLst>
          </p:cNvPr>
          <p:cNvGraphicFramePr>
            <a:graphicFrameLocks noGrp="1"/>
          </p:cNvGraphicFramePr>
          <p:nvPr/>
        </p:nvGraphicFramePr>
        <p:xfrm>
          <a:off x="6258194" y="3685462"/>
          <a:ext cx="5232399" cy="1849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3068">
                  <a:extLst>
                    <a:ext uri="{9D8B030D-6E8A-4147-A177-3AD203B41FA5}">
                      <a16:colId xmlns:a16="http://schemas.microsoft.com/office/drawing/2014/main" val="2206653184"/>
                    </a:ext>
                  </a:extLst>
                </a:gridCol>
                <a:gridCol w="1738057">
                  <a:extLst>
                    <a:ext uri="{9D8B030D-6E8A-4147-A177-3AD203B41FA5}">
                      <a16:colId xmlns:a16="http://schemas.microsoft.com/office/drawing/2014/main" val="2115266446"/>
                    </a:ext>
                  </a:extLst>
                </a:gridCol>
                <a:gridCol w="1741274">
                  <a:extLst>
                    <a:ext uri="{9D8B030D-6E8A-4147-A177-3AD203B41FA5}">
                      <a16:colId xmlns:a16="http://schemas.microsoft.com/office/drawing/2014/main" val="918828883"/>
                    </a:ext>
                  </a:extLst>
                </a:gridCol>
              </a:tblGrid>
              <a:tr h="369895"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Validation Set</a:t>
                      </a:r>
                      <a:endParaRPr lang="ko-Kore-KR" sz="1400" kern="100">
                        <a:solidFill>
                          <a:schemeClr val="bg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D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794891"/>
                  </a:ext>
                </a:extLst>
              </a:tr>
              <a:tr h="36989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1" kern="100">
                          <a:solidFill>
                            <a:sysClr val="windowText" lastClr="000000"/>
                          </a:solidFill>
                          <a:effectLst/>
                        </a:rPr>
                        <a:t>Name</a:t>
                      </a:r>
                      <a:endParaRPr lang="ko-Kore-KR" sz="1400" b="1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1" kern="100">
                          <a:solidFill>
                            <a:sysClr val="windowText" lastClr="000000"/>
                          </a:solidFill>
                          <a:effectLst/>
                        </a:rPr>
                        <a:t>MSE</a:t>
                      </a:r>
                      <a:endParaRPr lang="ko-Kore-KR" sz="1400" b="1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1" kern="100">
                          <a:solidFill>
                            <a:sysClr val="windowText" lastClr="000000"/>
                          </a:solidFill>
                          <a:effectLst/>
                        </a:rPr>
                        <a:t>SSIM</a:t>
                      </a:r>
                      <a:endParaRPr lang="ko-Kore-KR" sz="1400" b="1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158520"/>
                  </a:ext>
                </a:extLst>
              </a:tr>
              <a:tr h="36989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0" kern="100">
                          <a:solidFill>
                            <a:sysClr val="windowText" lastClr="000000"/>
                          </a:solidFill>
                          <a:effectLst/>
                        </a:rPr>
                        <a:t>Prompt 1</a:t>
                      </a:r>
                      <a:endParaRPr lang="ko-Kore-KR" sz="1400" b="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>
                          <a:solidFill>
                            <a:sysClr val="windowText" lastClr="000000"/>
                          </a:solidFill>
                          <a:effectLst/>
                        </a:rPr>
                        <a:t>61.5680</a:t>
                      </a:r>
                      <a:endParaRPr lang="ko-Kore-KR" sz="140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>
                          <a:solidFill>
                            <a:sysClr val="windowText" lastClr="000000"/>
                          </a:solidFill>
                          <a:effectLst/>
                        </a:rPr>
                        <a:t>0.6475</a:t>
                      </a:r>
                      <a:endParaRPr lang="ko-Kore-KR" sz="140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84427"/>
                  </a:ext>
                </a:extLst>
              </a:tr>
              <a:tr h="36989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0" kern="100">
                          <a:solidFill>
                            <a:sysClr val="windowText" lastClr="000000"/>
                          </a:solidFill>
                          <a:effectLst/>
                        </a:rPr>
                        <a:t>Prompt 2</a:t>
                      </a:r>
                      <a:endParaRPr lang="ko-Kore-KR" sz="1400" b="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>
                          <a:solidFill>
                            <a:sysClr val="windowText" lastClr="000000"/>
                          </a:solidFill>
                          <a:effectLst/>
                        </a:rPr>
                        <a:t>61.5744</a:t>
                      </a:r>
                      <a:endParaRPr lang="ko-Kore-KR" sz="140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>
                          <a:solidFill>
                            <a:sysClr val="windowText" lastClr="000000"/>
                          </a:solidFill>
                          <a:effectLst/>
                        </a:rPr>
                        <a:t>0.6466</a:t>
                      </a:r>
                      <a:endParaRPr lang="ko-Kore-KR" sz="140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146344"/>
                  </a:ext>
                </a:extLst>
              </a:tr>
              <a:tr h="36989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6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Prompt 3</a:t>
                      </a:r>
                      <a:endParaRPr lang="ko-Kore-KR" sz="1600" b="1" kern="100" dirty="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6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61.3046</a:t>
                      </a:r>
                      <a:endParaRPr lang="ko-Kore-KR" sz="1600" b="1" kern="100" dirty="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0.6466</a:t>
                      </a:r>
                      <a:endParaRPr lang="ko-Kore-KR" sz="1400" kern="100" dirty="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44266"/>
                  </a:ext>
                </a:extLst>
              </a:tr>
            </a:tbl>
          </a:graphicData>
        </a:graphic>
      </p:graphicFrame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217423E2-AE05-E2BF-F020-C6C768CC9AEF}"/>
              </a:ext>
            </a:extLst>
          </p:cNvPr>
          <p:cNvSpPr txBox="1">
            <a:spLocks/>
          </p:cNvSpPr>
          <p:nvPr/>
        </p:nvSpPr>
        <p:spPr>
          <a:xfrm>
            <a:off x="519036" y="1605064"/>
            <a:ext cx="10638398" cy="184947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세가지 프롬프트 사용하여 동일한 입력 이미지에 대한 복원 결과 비교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MSE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기준 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: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en-US" altLang="ko-KR" sz="2000" b="1" spc="0" dirty="0">
                <a:solidFill>
                  <a:srgbClr val="0070C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Prompt 3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이 가장 우수</a:t>
            </a:r>
            <a:endParaRPr lang="en-US" altLang="ko-KR" sz="2000" b="1" spc="0" dirty="0">
              <a:solidFill>
                <a:srgbClr val="0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SSIM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 기준 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: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 프롬프트 간 성능 차이가 크지 않음</a:t>
            </a:r>
            <a:endParaRPr lang="en-US" altLang="ko-KR" sz="2000" b="1" spc="0" dirty="0">
              <a:solidFill>
                <a:srgbClr val="0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B65EB3-466D-86BF-F10C-3D36515BF5F6}"/>
              </a:ext>
            </a:extLst>
          </p:cNvPr>
          <p:cNvSpPr txBox="1"/>
          <p:nvPr/>
        </p:nvSpPr>
        <p:spPr>
          <a:xfrm>
            <a:off x="11469160" y="6202496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15/20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DC47A5-87DD-1421-8F5A-4D3D851C6722}"/>
              </a:ext>
            </a:extLst>
          </p:cNvPr>
          <p:cNvSpPr txBox="1"/>
          <p:nvPr/>
        </p:nvSpPr>
        <p:spPr>
          <a:xfrm>
            <a:off x="794060" y="5657994"/>
            <a:ext cx="616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/>
                <a:cs typeface="KoPubWorld바탕체 Light" panose="00000300000000000000" pitchFamily="2" charset="-127"/>
              </a:rPr>
              <a:t>표</a:t>
            </a:r>
            <a:r>
              <a:rPr lang="en-US" altLang="ko-KR" sz="1600" kern="100" spc="-80" dirty="0">
                <a:latin typeface="KoPubWorld바탕체 Light" panose="00000300000000000000" pitchFamily="2" charset="-127"/>
                <a:ea typeface="KoPubWorld바탕체 Light" panose="00000300000000000000"/>
                <a:cs typeface="KoPubWorld바탕체 Light" panose="00000300000000000000" pitchFamily="2" charset="-127"/>
              </a:rPr>
              <a:t>2. </a:t>
            </a: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/>
                <a:cs typeface="KoPubWorld바탕체 Light" panose="00000300000000000000" pitchFamily="2" charset="-127"/>
              </a:rPr>
              <a:t>학습 및 검증 데이터 셋 복원 결과</a:t>
            </a:r>
            <a:endParaRPr lang="en-US" altLang="ko-KR" sz="1600" kern="100" spc="-80" dirty="0">
              <a:latin typeface="KoPubWorld바탕체 Light" panose="00000300000000000000" pitchFamily="2" charset="-127"/>
              <a:ea typeface="KoPubWorld바탕체 Light" panose="00000300000000000000"/>
              <a:cs typeface="KoPubWorld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199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EE915E-6779-C5ED-C13A-E168710D83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1368758" cy="624423"/>
          </a:xfrm>
        </p:spPr>
        <p:txBody>
          <a:bodyPr/>
          <a:lstStyle/>
          <a:p>
            <a:r>
              <a:rPr lang="ko-KR" altLang="en-US" b="1"/>
              <a:t>실험 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9FBF4A-8B19-9E39-3BB9-F872D609C86A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774BC6-CC20-3D82-46C5-230DF56476B5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스크린샷, 새이(가) 표시된 사진&#10;&#10;자동 생성된 설명">
            <a:extLst>
              <a:ext uri="{FF2B5EF4-FFF2-40B4-BE49-F238E27FC236}">
                <a16:creationId xmlns:a16="http://schemas.microsoft.com/office/drawing/2014/main" id="{AB10B562-4035-385D-E81B-80B93E08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9" y="1949622"/>
            <a:ext cx="8469767" cy="3320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B65EB3-466D-86BF-F10C-3D36515BF5F6}"/>
              </a:ext>
            </a:extLst>
          </p:cNvPr>
          <p:cNvSpPr txBox="1"/>
          <p:nvPr/>
        </p:nvSpPr>
        <p:spPr>
          <a:xfrm>
            <a:off x="11469160" y="6202496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16/20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57AB7-C29A-87B3-EF36-3DEE48D0C654}"/>
              </a:ext>
            </a:extLst>
          </p:cNvPr>
          <p:cNvSpPr txBox="1"/>
          <p:nvPr/>
        </p:nvSpPr>
        <p:spPr>
          <a:xfrm>
            <a:off x="908077" y="5269900"/>
            <a:ext cx="616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/>
                <a:cs typeface="KoPubWorld바탕체 Light" panose="00000300000000000000" pitchFamily="2" charset="-127"/>
              </a:rPr>
              <a:t>그림 </a:t>
            </a:r>
            <a:r>
              <a:rPr lang="en-US" altLang="ko-KR" sz="1600" kern="100" spc="-80" dirty="0">
                <a:latin typeface="KoPubWorld바탕체 Light" panose="00000300000000000000" pitchFamily="2" charset="-127"/>
                <a:ea typeface="KoPubWorld바탕체 Light" panose="00000300000000000000"/>
                <a:cs typeface="KoPubWorld바탕체 Light" panose="00000300000000000000" pitchFamily="2" charset="-127"/>
              </a:rPr>
              <a:t>6. Stable Diffusion </a:t>
            </a: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/>
                <a:cs typeface="KoPubWorld바탕체 Light" panose="00000300000000000000" pitchFamily="2" charset="-127"/>
              </a:rPr>
              <a:t>프롬프트 별 복원 결과 </a:t>
            </a:r>
            <a:r>
              <a:rPr lang="en-US" altLang="ko-KR" sz="1600" kern="100" spc="-80" dirty="0">
                <a:latin typeface="KoPubWorld바탕체 Light" panose="00000300000000000000" pitchFamily="2" charset="-127"/>
                <a:ea typeface="KoPubWorld바탕체 Light" panose="00000300000000000000"/>
                <a:cs typeface="KoPubWorld바탕체 Light" panose="00000300000000000000" pitchFamily="2" charset="-127"/>
              </a:rPr>
              <a:t>- </a:t>
            </a:r>
            <a:r>
              <a:rPr lang="en-US" altLang="ko-KR" sz="1600" kern="100" spc="-80" dirty="0">
                <a:latin typeface="Batang" panose="02030600000101010101" pitchFamily="18" charset="-127"/>
                <a:ea typeface="KoPubWorld바탕체 Light" panose="00000300000000000000"/>
              </a:rPr>
              <a:t>Ⅱ</a:t>
            </a:r>
            <a:r>
              <a:rPr lang="en-US" altLang="ko-KR" sz="1600" kern="100" spc="-80" dirty="0">
                <a:latin typeface="KoPubWorld바탕체 Light" panose="00000300000000000000" pitchFamily="2" charset="-127"/>
                <a:ea typeface="KoPubWorld바탕체 Light" panose="00000300000000000000"/>
                <a:cs typeface="KoPubWorld바탕체 Light" panose="00000300000000000000" pitchFamily="2" charset="-127"/>
              </a:rPr>
              <a:t> </a:t>
            </a:r>
            <a:endParaRPr lang="en-US" altLang="ko-KR" sz="1600" kern="100" spc="-80" dirty="0">
              <a:solidFill>
                <a:srgbClr val="FF0000"/>
              </a:solidFill>
              <a:latin typeface="KoPubWorld바탕체 Light" panose="00000300000000000000" pitchFamily="2" charset="-127"/>
              <a:ea typeface="KoPubWorld바탕체 Light" panose="00000300000000000000"/>
              <a:cs typeface="KoPubWorld바탕체 Light" panose="000003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68FBB2-50C5-1665-2F8B-D27EA9A88E20}"/>
              </a:ext>
            </a:extLst>
          </p:cNvPr>
          <p:cNvGrpSpPr/>
          <p:nvPr/>
        </p:nvGrpSpPr>
        <p:grpSpPr>
          <a:xfrm>
            <a:off x="881399" y="970983"/>
            <a:ext cx="3417645" cy="423796"/>
            <a:chOff x="1103386" y="1651028"/>
            <a:chExt cx="4288136" cy="42379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8E4A5A-5DDB-26D8-7380-097388AAAF01}"/>
                </a:ext>
              </a:extLst>
            </p:cNvPr>
            <p:cNvSpPr/>
            <p:nvPr/>
          </p:nvSpPr>
          <p:spPr>
            <a:xfrm>
              <a:off x="1103386" y="1651028"/>
              <a:ext cx="4288136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2F8901C-09C9-42BB-47EB-266F54B3A761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93DD7E-D9A3-9B0F-0A6B-0212D3A1F207}"/>
                </a:ext>
              </a:extLst>
            </p:cNvPr>
            <p:cNvSpPr txBox="1"/>
            <p:nvPr/>
          </p:nvSpPr>
          <p:spPr>
            <a:xfrm>
              <a:off x="1259249" y="1667414"/>
              <a:ext cx="3976410" cy="407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이미지 복원 성능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160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EE915E-6779-C5ED-C13A-E168710D83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1368758" cy="624423"/>
          </a:xfrm>
        </p:spPr>
        <p:txBody>
          <a:bodyPr/>
          <a:lstStyle/>
          <a:p>
            <a:r>
              <a:rPr lang="ko-KR" altLang="en-US" b="1"/>
              <a:t>실험 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9FBF4A-8B19-9E39-3BB9-F872D609C86A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68FBB2-50C5-1665-2F8B-D27EA9A88E20}"/>
              </a:ext>
            </a:extLst>
          </p:cNvPr>
          <p:cNvGrpSpPr/>
          <p:nvPr/>
        </p:nvGrpSpPr>
        <p:grpSpPr>
          <a:xfrm>
            <a:off x="881399" y="848016"/>
            <a:ext cx="3731544" cy="416496"/>
            <a:chOff x="1103385" y="1651028"/>
            <a:chExt cx="4694036" cy="41649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8E4A5A-5DDB-26D8-7380-097388AAAF01}"/>
                </a:ext>
              </a:extLst>
            </p:cNvPr>
            <p:cNvSpPr/>
            <p:nvPr/>
          </p:nvSpPr>
          <p:spPr>
            <a:xfrm>
              <a:off x="1103385" y="1651028"/>
              <a:ext cx="4538173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F8901C-09C9-42BB-47EB-266F54B3A761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93DD7E-D9A3-9B0F-0A6B-0212D3A1F207}"/>
                </a:ext>
              </a:extLst>
            </p:cNvPr>
            <p:cNvSpPr txBox="1"/>
            <p:nvPr/>
          </p:nvSpPr>
          <p:spPr>
            <a:xfrm>
              <a:off x="1259248" y="1667414"/>
              <a:ext cx="45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이미지 </a:t>
              </a:r>
              <a:r>
                <a:rPr lang="ko-KR" altLang="en-US" sz="2000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색상화</a:t>
              </a:r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성능 비교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774BC6-CC20-3D82-46C5-230DF56476B5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C7C50F-3219-B91C-4E83-94BA59B025D6}"/>
              </a:ext>
            </a:extLst>
          </p:cNvPr>
          <p:cNvGraphicFramePr>
            <a:graphicFrameLocks noGrp="1"/>
          </p:cNvGraphicFramePr>
          <p:nvPr/>
        </p:nvGraphicFramePr>
        <p:xfrm>
          <a:off x="881399" y="3797209"/>
          <a:ext cx="4880112" cy="1716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2582">
                  <a:extLst>
                    <a:ext uri="{9D8B030D-6E8A-4147-A177-3AD203B41FA5}">
                      <a16:colId xmlns:a16="http://schemas.microsoft.com/office/drawing/2014/main" val="2936165555"/>
                    </a:ext>
                  </a:extLst>
                </a:gridCol>
                <a:gridCol w="2327530">
                  <a:extLst>
                    <a:ext uri="{9D8B030D-6E8A-4147-A177-3AD203B41FA5}">
                      <a16:colId xmlns:a16="http://schemas.microsoft.com/office/drawing/2014/main" val="3178441519"/>
                    </a:ext>
                  </a:extLst>
                </a:gridCol>
              </a:tblGrid>
              <a:tr h="4290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 altLang="ko-Kore-KR" sz="1400" kern="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D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kern="100">
                          <a:solidFill>
                            <a:schemeClr val="bg1"/>
                          </a:solidFill>
                          <a:effectLst/>
                        </a:rPr>
                        <a:t>SSIM</a:t>
                      </a:r>
                      <a:endParaRPr lang="ko-Kore-KR" altLang="ko-Kore-KR" sz="1400" kern="100">
                        <a:solidFill>
                          <a:schemeClr val="bg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D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513792"/>
                  </a:ext>
                </a:extLst>
              </a:tr>
              <a:tr h="429079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Prompt 1</a:t>
                      </a:r>
                      <a:endParaRPr lang="ko-Kore-KR" sz="1400" b="0" kern="100" dirty="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0.4844</a:t>
                      </a:r>
                      <a:endParaRPr lang="ko-Kore-KR" sz="1400" kern="100" dirty="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338947"/>
                  </a:ext>
                </a:extLst>
              </a:tr>
              <a:tr h="429079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Prompt 2</a:t>
                      </a:r>
                      <a:endParaRPr lang="ko-Kore-KR" sz="1400" b="0" kern="100" dirty="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400" kern="100">
                          <a:solidFill>
                            <a:sysClr val="windowText" lastClr="000000"/>
                          </a:solidFill>
                          <a:effectLst/>
                        </a:rPr>
                        <a:t>0.4952</a:t>
                      </a:r>
                      <a:endParaRPr lang="ko-Kore-KR" sz="1400" kern="10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796524"/>
                  </a:ext>
                </a:extLst>
              </a:tr>
              <a:tr h="429079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6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Prompt 3</a:t>
                      </a:r>
                      <a:endParaRPr lang="ko-Kore-KR" sz="1600" kern="100" dirty="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6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0.5185</a:t>
                      </a:r>
                      <a:endParaRPr lang="ko-Kore-KR" sz="1600" b="1" kern="100" dirty="0">
                        <a:solidFill>
                          <a:sysClr val="windowText" lastClr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4703"/>
                  </a:ext>
                </a:extLst>
              </a:tr>
            </a:tbl>
          </a:graphicData>
        </a:graphic>
      </p:graphicFrame>
      <p:pic>
        <p:nvPicPr>
          <p:cNvPr id="12" name="그림 11" descr="스크린샷, 야외이(가) 표시된 사진&#10;&#10;자동 생성된 설명">
            <a:extLst>
              <a:ext uri="{FF2B5EF4-FFF2-40B4-BE49-F238E27FC236}">
                <a16:creationId xmlns:a16="http://schemas.microsoft.com/office/drawing/2014/main" id="{5959C7F8-19D4-1AEC-D60F-E2610C00B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24" y="3184454"/>
            <a:ext cx="5511094" cy="2846301"/>
          </a:xfrm>
          <a:prstGeom prst="rect">
            <a:avLst/>
          </a:prstGeom>
        </p:spPr>
      </p:pic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FCE7B33B-8330-587F-3766-41FBF6CB2F07}"/>
              </a:ext>
            </a:extLst>
          </p:cNvPr>
          <p:cNvSpPr txBox="1">
            <a:spLocks/>
          </p:cNvSpPr>
          <p:nvPr/>
        </p:nvSpPr>
        <p:spPr>
          <a:xfrm>
            <a:off x="519036" y="1377165"/>
            <a:ext cx="9185403" cy="185080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프롬프트 결과물 데이터 사용하여 학습 진행</a:t>
            </a:r>
            <a:endParaRPr lang="en-US" altLang="ko-KR" sz="2000" b="1" spc="0" dirty="0">
              <a:latin typeface="+mj-ea"/>
              <a:ea typeface="+mj-ea"/>
              <a:cs typeface="KoPubWorld바탕체 Light" panose="000003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GAN 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최적화 함수 </a:t>
            </a: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: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Adam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Generator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loss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: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MSE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/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Discriminator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loss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: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en-US" altLang="ko-KR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BCE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endParaRPr lang="en-US" altLang="ko-KR" sz="2000" b="1" spc="0" dirty="0">
              <a:latin typeface="+mj-ea"/>
              <a:ea typeface="+mj-ea"/>
              <a:cs typeface="KoPubWorld바탕체 Light" panose="000003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spc="0" dirty="0">
              <a:latin typeface="+mj-ea"/>
              <a:ea typeface="+mj-ea"/>
              <a:cs typeface="KoPubWorld바탕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B65EB3-466D-86BF-F10C-3D36515BF5F6}"/>
              </a:ext>
            </a:extLst>
          </p:cNvPr>
          <p:cNvSpPr txBox="1"/>
          <p:nvPr/>
        </p:nvSpPr>
        <p:spPr>
          <a:xfrm>
            <a:off x="11469160" y="6202496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AEE4F-7304-11A0-FF7A-AD011DAFC381}"/>
              </a:ext>
            </a:extLst>
          </p:cNvPr>
          <p:cNvSpPr txBox="1"/>
          <p:nvPr/>
        </p:nvSpPr>
        <p:spPr>
          <a:xfrm>
            <a:off x="6139824" y="6000576"/>
            <a:ext cx="663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u="none" strike="noStrike" kern="100" spc="-80" dirty="0">
                <a:effectLst/>
                <a:latin typeface="Batang" panose="02030600000101010101" pitchFamily="18" charset="-127"/>
                <a:ea typeface="KoPubWorld바탕체 Light" panose="00000300000000000000"/>
              </a:rPr>
              <a:t>그림</a:t>
            </a:r>
            <a:r>
              <a:rPr lang="en-US" altLang="ko-KR" sz="1600" kern="100" spc="-80" dirty="0">
                <a:latin typeface="Batang" panose="02030600000101010101" pitchFamily="18" charset="-127"/>
                <a:ea typeface="KoPubWorld바탕체 Light" panose="00000300000000000000"/>
              </a:rPr>
              <a:t> 7. GAN </a:t>
            </a:r>
            <a:r>
              <a:rPr lang="ko-KR" altLang="en-US" sz="1600" kern="100" spc="-80" dirty="0" err="1">
                <a:latin typeface="Batang" panose="02030600000101010101" pitchFamily="18" charset="-127"/>
                <a:ea typeface="KoPubWorld바탕체 Light" panose="00000300000000000000"/>
              </a:rPr>
              <a:t>색상화</a:t>
            </a:r>
            <a:r>
              <a:rPr lang="ko-KR" altLang="en-US" sz="1600" kern="100" spc="-80" dirty="0">
                <a:latin typeface="Batang" panose="02030600000101010101" pitchFamily="18" charset="-127"/>
                <a:ea typeface="KoPubWorld바탕체 Light" panose="00000300000000000000"/>
              </a:rPr>
              <a:t> 결과 </a:t>
            </a:r>
            <a:r>
              <a:rPr lang="en-US" altLang="ko-KR" sz="1600" kern="100" spc="-80" dirty="0">
                <a:latin typeface="Batang" panose="02030600000101010101" pitchFamily="18" charset="-127"/>
                <a:ea typeface="KoPubWorld바탕체 Light" panose="00000300000000000000"/>
              </a:rPr>
              <a:t>- Ⅱ</a:t>
            </a:r>
            <a:endParaRPr lang="en-US" altLang="ko-KR" sz="1600" b="0" i="0" u="none" strike="noStrike" dirty="0">
              <a:effectLst/>
              <a:latin typeface="Batang" panose="02030600000101010101" pitchFamily="18" charset="-127"/>
              <a:ea typeface="KoPubWorld바탕체 Light" panose="000003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C47A5-87DD-1421-8F5A-4D3D851C6722}"/>
              </a:ext>
            </a:extLst>
          </p:cNvPr>
          <p:cNvSpPr txBox="1"/>
          <p:nvPr/>
        </p:nvSpPr>
        <p:spPr>
          <a:xfrm>
            <a:off x="891729" y="5537046"/>
            <a:ext cx="616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표</a:t>
            </a:r>
            <a:r>
              <a:rPr lang="en-US" altLang="ko-KR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3. </a:t>
            </a: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테스트 셋 </a:t>
            </a:r>
            <a:r>
              <a:rPr lang="ko-KR" altLang="en-US" sz="1600" kern="100" spc="-80" dirty="0" err="1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색상화</a:t>
            </a: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결과 </a:t>
            </a:r>
            <a:r>
              <a:rPr lang="en-US" altLang="ko-KR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DACON </a:t>
            </a: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점수</a:t>
            </a:r>
            <a:endParaRPr lang="en-US" altLang="ko-KR" sz="1600" kern="100" spc="-80" dirty="0"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395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EE915E-6779-C5ED-C13A-E168710D83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1368758" cy="624423"/>
          </a:xfrm>
        </p:spPr>
        <p:txBody>
          <a:bodyPr/>
          <a:lstStyle/>
          <a:p>
            <a:r>
              <a:rPr lang="ko-KR" altLang="en-US" b="1"/>
              <a:t>실험 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9FBF4A-8B19-9E39-3BB9-F872D609C86A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68FBB2-50C5-1665-2F8B-D27EA9A88E20}"/>
              </a:ext>
            </a:extLst>
          </p:cNvPr>
          <p:cNvGrpSpPr/>
          <p:nvPr/>
        </p:nvGrpSpPr>
        <p:grpSpPr>
          <a:xfrm>
            <a:off x="881399" y="848016"/>
            <a:ext cx="3731544" cy="416496"/>
            <a:chOff x="1103385" y="1651028"/>
            <a:chExt cx="4694036" cy="41649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8E4A5A-5DDB-26D8-7380-097388AAAF01}"/>
                </a:ext>
              </a:extLst>
            </p:cNvPr>
            <p:cNvSpPr/>
            <p:nvPr/>
          </p:nvSpPr>
          <p:spPr>
            <a:xfrm>
              <a:off x="1103385" y="1651028"/>
              <a:ext cx="4538173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F8901C-09C9-42BB-47EB-266F54B3A761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93DD7E-D9A3-9B0F-0A6B-0212D3A1F207}"/>
                </a:ext>
              </a:extLst>
            </p:cNvPr>
            <p:cNvSpPr txBox="1"/>
            <p:nvPr/>
          </p:nvSpPr>
          <p:spPr>
            <a:xfrm>
              <a:off x="1259248" y="1667414"/>
              <a:ext cx="45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이미지 색상화 성능 비교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774BC6-CC20-3D82-46C5-230DF56476B5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스크린샷, 건물, 나무, 야외이(가) 표시된 사진&#10;&#10;자동 생성된 설명">
            <a:extLst>
              <a:ext uri="{FF2B5EF4-FFF2-40B4-BE49-F238E27FC236}">
                <a16:creationId xmlns:a16="http://schemas.microsoft.com/office/drawing/2014/main" id="{BBE0CF1E-1B7C-E469-C5A5-E31EA9FC5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9" y="1835097"/>
            <a:ext cx="7449673" cy="369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B65EB3-466D-86BF-F10C-3D36515BF5F6}"/>
              </a:ext>
            </a:extLst>
          </p:cNvPr>
          <p:cNvSpPr txBox="1"/>
          <p:nvPr/>
        </p:nvSpPr>
        <p:spPr>
          <a:xfrm>
            <a:off x="11469160" y="6202496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AEE4F-7304-11A0-FF7A-AD011DAFC381}"/>
              </a:ext>
            </a:extLst>
          </p:cNvPr>
          <p:cNvSpPr txBox="1"/>
          <p:nvPr/>
        </p:nvSpPr>
        <p:spPr>
          <a:xfrm>
            <a:off x="943353" y="5526519"/>
            <a:ext cx="663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u="none" strike="noStrike" kern="100" spc="-80" dirty="0">
                <a:effectLst/>
                <a:latin typeface="Batang" panose="02030600000101010101" pitchFamily="18" charset="-127"/>
                <a:ea typeface="KoPubWorld바탕체 Light" panose="00000300000000000000"/>
              </a:rPr>
              <a:t>그림</a:t>
            </a:r>
            <a:r>
              <a:rPr lang="en-US" altLang="ko-KR" sz="1600" kern="100" spc="-80" dirty="0">
                <a:latin typeface="Batang" panose="02030600000101010101" pitchFamily="18" charset="-127"/>
                <a:ea typeface="KoPubWorld바탕체 Light" panose="00000300000000000000"/>
              </a:rPr>
              <a:t> 8. </a:t>
            </a:r>
            <a:r>
              <a:rPr lang="ko-KR" altLang="en-US" sz="1600" kern="100" spc="-80" dirty="0">
                <a:latin typeface="Batang" panose="02030600000101010101" pitchFamily="18" charset="-127"/>
                <a:ea typeface="KoPubWorld바탕체 Light" panose="00000300000000000000"/>
              </a:rPr>
              <a:t>최종 복원 및 </a:t>
            </a:r>
            <a:r>
              <a:rPr lang="ko-KR" altLang="en-US" sz="1600" kern="100" spc="-80" dirty="0" err="1">
                <a:latin typeface="Batang" panose="02030600000101010101" pitchFamily="18" charset="-127"/>
                <a:ea typeface="KoPubWorld바탕체 Light" panose="00000300000000000000"/>
              </a:rPr>
              <a:t>색상화</a:t>
            </a:r>
            <a:r>
              <a:rPr lang="ko-KR" altLang="en-US" sz="1600" kern="100" spc="-80" dirty="0">
                <a:latin typeface="Batang" panose="02030600000101010101" pitchFamily="18" charset="-127"/>
                <a:ea typeface="KoPubWorld바탕체 Light" panose="00000300000000000000"/>
              </a:rPr>
              <a:t> 결과</a:t>
            </a:r>
            <a:endParaRPr lang="en-US" altLang="ko-KR" sz="1600" b="0" i="0" u="none" strike="noStrike" dirty="0">
              <a:effectLst/>
              <a:latin typeface="Batang" panose="02030600000101010101" pitchFamily="18" charset="-127"/>
              <a:ea typeface="KoPubWorld바탕체 Light" panose="0000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643739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277-292A-7ADC-3D38-D7616C2EB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D38FEC-382D-EDD7-29D0-2805F76E0872}"/>
              </a:ext>
            </a:extLst>
          </p:cNvPr>
          <p:cNvSpPr txBox="1"/>
          <p:nvPr/>
        </p:nvSpPr>
        <p:spPr>
          <a:xfrm>
            <a:off x="967706" y="1566952"/>
            <a:ext cx="25527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>
                <a:solidFill>
                  <a:schemeClr val="bg1"/>
                </a:solidFill>
                <a:latin typeface="KoPubWorld돋움체 Medium" panose="00000600000000000000" pitchFamily="2" charset="-127"/>
              </a:rPr>
              <a:t>05</a:t>
            </a:r>
            <a:endParaRPr lang="ko-KR" altLang="en-US" sz="9600">
              <a:solidFill>
                <a:schemeClr val="bg1"/>
              </a:solidFill>
              <a:latin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BBD25-043B-2433-9011-F54106C30879}"/>
              </a:ext>
            </a:extLst>
          </p:cNvPr>
          <p:cNvSpPr txBox="1"/>
          <p:nvPr/>
        </p:nvSpPr>
        <p:spPr>
          <a:xfrm>
            <a:off x="4462029" y="2463355"/>
            <a:ext cx="458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kern="100" spc="-80" dirty="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결론 및 향후 계획</a:t>
            </a:r>
            <a:endParaRPr lang="en-US" altLang="ko-KR" sz="3600" b="1" kern="100" spc="-8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44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BEA3C6-53D2-A836-75A3-A1CD41EF7154}"/>
              </a:ext>
            </a:extLst>
          </p:cNvPr>
          <p:cNvGrpSpPr/>
          <p:nvPr/>
        </p:nvGrpSpPr>
        <p:grpSpPr>
          <a:xfrm>
            <a:off x="6198234" y="783177"/>
            <a:ext cx="6005958" cy="4469169"/>
            <a:chOff x="7409694" y="1063137"/>
            <a:chExt cx="3810000" cy="446916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7B96D9B-A807-4F05-ADCF-C20FEA851760}"/>
                </a:ext>
              </a:extLst>
            </p:cNvPr>
            <p:cNvGrpSpPr/>
            <p:nvPr/>
          </p:nvGrpSpPr>
          <p:grpSpPr>
            <a:xfrm>
              <a:off x="7409694" y="1063137"/>
              <a:ext cx="3810000" cy="1856506"/>
              <a:chOff x="7128603" y="797251"/>
              <a:chExt cx="3810000" cy="1856506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4B888610-3120-4D68-91B7-D04560A9004E}"/>
                  </a:ext>
                </a:extLst>
              </p:cNvPr>
              <p:cNvGrpSpPr/>
              <p:nvPr/>
            </p:nvGrpSpPr>
            <p:grpSpPr>
              <a:xfrm>
                <a:off x="7128603" y="1648930"/>
                <a:ext cx="3810000" cy="1004827"/>
                <a:chOff x="2895600" y="764432"/>
                <a:chExt cx="3810000" cy="1004827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E778ACD-7F46-43EC-84D3-21A8A5C48C36}"/>
                    </a:ext>
                  </a:extLst>
                </p:cNvPr>
                <p:cNvSpPr txBox="1"/>
                <p:nvPr/>
              </p:nvSpPr>
              <p:spPr>
                <a:xfrm>
                  <a:off x="2895600" y="764432"/>
                  <a:ext cx="749300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2000" kern="100" spc="-80">
                      <a:solidFill>
                        <a:srgbClr val="012D6A"/>
                      </a:solidFill>
                      <a:latin typeface="KoPubWorld바탕체 Bold" panose="00000800000000000000" pitchFamily="2" charset="-127"/>
                      <a:ea typeface="KoPubWorld바탕체 Bold" panose="00000800000000000000" pitchFamily="2" charset="-127"/>
                      <a:cs typeface="KoPubWorld바탕체 Bold" panose="00000800000000000000" pitchFamily="2" charset="-127"/>
                    </a:rPr>
                    <a:t>02</a:t>
                  </a:r>
                  <a:endParaRPr lang="ko-KR" altLang="en-US" sz="2000" kern="100" spc="-80">
                    <a:solidFill>
                      <a:srgbClr val="012D6A"/>
                    </a:solidFill>
                    <a:latin typeface="KoPubWorld바탕체 Bold" panose="00000800000000000000" pitchFamily="2" charset="-127"/>
                    <a:ea typeface="KoPubWorld바탕체 Bold" panose="00000800000000000000" pitchFamily="2" charset="-127"/>
                    <a:cs typeface="KoPubWorld바탕체 Bold" panose="00000800000000000000" pitchFamily="2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26554-D374-4E81-A7FA-9898B5857CE3}"/>
                    </a:ext>
                  </a:extLst>
                </p:cNvPr>
                <p:cNvSpPr txBox="1"/>
                <p:nvPr/>
              </p:nvSpPr>
              <p:spPr>
                <a:xfrm>
                  <a:off x="3467100" y="764432"/>
                  <a:ext cx="3238500" cy="10048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b="1" kern="100" spc="-80">
                      <a:solidFill>
                        <a:srgbClr val="012D6A"/>
                      </a:solidFill>
                      <a:latin typeface="KoPubWorld바탕체 Bold" panose="00000800000000000000" pitchFamily="2" charset="-127"/>
                      <a:ea typeface="KoPubWorld바탕체 Bold" panose="00000800000000000000" pitchFamily="2" charset="-127"/>
                      <a:cs typeface="KoPubWorld바탕체 Bold" panose="00000800000000000000" pitchFamily="2" charset="-127"/>
                    </a:rPr>
                    <a:t>연구 방법</a:t>
                  </a:r>
                  <a:endParaRPr lang="en-US" altLang="ko-KR" sz="2000" b="1" kern="100" spc="-80">
                    <a:solidFill>
                      <a:srgbClr val="012D6A"/>
                    </a:solidFill>
                    <a:latin typeface="KoPubWorld바탕체 Bold" panose="00000800000000000000" pitchFamily="2" charset="-127"/>
                    <a:ea typeface="KoPubWorld바탕체 Bold" panose="00000800000000000000" pitchFamily="2" charset="-127"/>
                    <a:cs typeface="KoPubWorld바탕체 Bold" panose="00000800000000000000" pitchFamily="2" charset="-127"/>
                  </a:endParaRPr>
                </a:p>
                <a:p>
                  <a:pPr marL="177800" indent="-1778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400" kern="100" spc="-80">
                      <a:solidFill>
                        <a:srgbClr val="012D6A"/>
                      </a:solidFill>
                      <a:latin typeface="KoPubWorld바탕체 Light" panose="00000300000000000000" pitchFamily="2" charset="-127"/>
                      <a:ea typeface="KoPubWorld바탕체 Light" panose="00000300000000000000" pitchFamily="2" charset="-127"/>
                      <a:cs typeface="KoPubWorld바탕체 Light" panose="00000300000000000000" pitchFamily="2" charset="-127"/>
                    </a:rPr>
                    <a:t>데이터 셋 및 </a:t>
                  </a:r>
                  <a:r>
                    <a:rPr lang="ko-KR" altLang="en-US" sz="1400" kern="100" spc="-80" err="1">
                      <a:solidFill>
                        <a:srgbClr val="012D6A"/>
                      </a:solidFill>
                      <a:latin typeface="KoPubWorld바탕체 Light" panose="00000300000000000000" pitchFamily="2" charset="-127"/>
                      <a:ea typeface="KoPubWorld바탕체 Light" panose="00000300000000000000" pitchFamily="2" charset="-127"/>
                      <a:cs typeface="KoPubWorld바탕체 Light" panose="00000300000000000000" pitchFamily="2" charset="-127"/>
                    </a:rPr>
                    <a:t>전처리</a:t>
                  </a:r>
                  <a:endParaRPr lang="en-US" altLang="ko-KR" sz="1400" kern="100" spc="-80">
                    <a:solidFill>
                      <a:srgbClr val="012D6A"/>
                    </a:solidFill>
                    <a:latin typeface="KoPubWorld바탕체 Light" panose="00000300000000000000" pitchFamily="2" charset="-127"/>
                    <a:ea typeface="KoPubWorld바탕체 Light" panose="00000300000000000000" pitchFamily="2" charset="-127"/>
                    <a:cs typeface="KoPubWorld바탕체 Light" panose="00000300000000000000" pitchFamily="2" charset="-127"/>
                  </a:endParaRPr>
                </a:p>
                <a:p>
                  <a:pPr marL="177800" indent="-1778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400" kern="100" spc="-80">
                      <a:solidFill>
                        <a:srgbClr val="012D6A"/>
                      </a:solidFill>
                      <a:latin typeface="KoPubWorld바탕체 Light" panose="00000300000000000000" pitchFamily="2" charset="-127"/>
                      <a:ea typeface="KoPubWorld바탕체 Light" panose="00000300000000000000" pitchFamily="2" charset="-127"/>
                      <a:cs typeface="KoPubWorld바탕체 Light" panose="00000300000000000000" pitchFamily="2" charset="-127"/>
                    </a:rPr>
                    <a:t>모델 전체 구조</a:t>
                  </a:r>
                  <a:endParaRPr lang="en-US" altLang="ko-KR" sz="1400" kern="100" spc="-80">
                    <a:solidFill>
                      <a:srgbClr val="012D6A"/>
                    </a:solidFill>
                    <a:latin typeface="KoPubWorld바탕체 Light" panose="00000300000000000000" pitchFamily="2" charset="-127"/>
                    <a:ea typeface="KoPubWorld바탕체 Light" panose="00000300000000000000" pitchFamily="2" charset="-127"/>
                    <a:cs typeface="KoPubWorld바탕체 Light" panose="00000300000000000000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1DCE0D2-D42D-4AF3-A619-1AD976D7C4CF}"/>
                  </a:ext>
                </a:extLst>
              </p:cNvPr>
              <p:cNvGrpSpPr/>
              <p:nvPr/>
            </p:nvGrpSpPr>
            <p:grpSpPr>
              <a:xfrm>
                <a:off x="7128603" y="797251"/>
                <a:ext cx="3473138" cy="723275"/>
                <a:chOff x="2895600" y="419982"/>
                <a:chExt cx="3473138" cy="723275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660FF59-E3DA-43E8-8A3A-4F4E2D5EEE33}"/>
                    </a:ext>
                  </a:extLst>
                </p:cNvPr>
                <p:cNvSpPr txBox="1"/>
                <p:nvPr/>
              </p:nvSpPr>
              <p:spPr>
                <a:xfrm>
                  <a:off x="2895600" y="419982"/>
                  <a:ext cx="749300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2000" kern="100" spc="-80">
                      <a:solidFill>
                        <a:srgbClr val="012D6A"/>
                      </a:solidFill>
                      <a:latin typeface="KoPubWorld바탕체 Bold" panose="00000800000000000000" pitchFamily="2" charset="-127"/>
                      <a:ea typeface="KoPubWorld바탕체 Bold" panose="00000800000000000000" pitchFamily="2" charset="-127"/>
                      <a:cs typeface="KoPubWorld바탕체 Bold" panose="00000800000000000000" pitchFamily="2" charset="-127"/>
                    </a:rPr>
                    <a:t>01</a:t>
                  </a:r>
                  <a:endParaRPr lang="ko-KR" altLang="en-US" sz="2000" kern="100" spc="-80">
                    <a:solidFill>
                      <a:srgbClr val="012D6A"/>
                    </a:solidFill>
                    <a:latin typeface="KoPubWorld바탕체 Bold" panose="00000800000000000000" pitchFamily="2" charset="-127"/>
                    <a:ea typeface="KoPubWorld바탕체 Bold" panose="00000800000000000000" pitchFamily="2" charset="-127"/>
                    <a:cs typeface="KoPubWorld바탕체 Bold" panose="00000800000000000000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95E51B3-52B4-46CE-AF24-CD92947403A1}"/>
                    </a:ext>
                  </a:extLst>
                </p:cNvPr>
                <p:cNvSpPr txBox="1"/>
                <p:nvPr/>
              </p:nvSpPr>
              <p:spPr>
                <a:xfrm>
                  <a:off x="3467100" y="419982"/>
                  <a:ext cx="2901638" cy="7232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b="1" kern="100" spc="-80">
                      <a:solidFill>
                        <a:srgbClr val="012D6A"/>
                      </a:solidFill>
                      <a:latin typeface="KoPubWorld바탕체 Bold" panose="00000800000000000000" pitchFamily="2" charset="-127"/>
                      <a:ea typeface="KoPubWorld바탕체 Bold" panose="00000800000000000000" pitchFamily="2" charset="-127"/>
                      <a:cs typeface="KoPubWorld바탕체 Bold" panose="00000800000000000000" pitchFamily="2" charset="-127"/>
                    </a:rPr>
                    <a:t>주제 및 문제 정의</a:t>
                  </a:r>
                  <a:endParaRPr lang="en-US" altLang="ko-KR" sz="2000" b="1" kern="100" spc="-80">
                    <a:solidFill>
                      <a:srgbClr val="012D6A"/>
                    </a:solidFill>
                    <a:latin typeface="KoPubWorld바탕체 Bold" panose="00000800000000000000" pitchFamily="2" charset="-127"/>
                    <a:ea typeface="KoPubWorld바탕체 Bold" panose="00000800000000000000" pitchFamily="2" charset="-127"/>
                    <a:cs typeface="KoPubWorld바탕체 Bold" panose="00000800000000000000" pitchFamily="2" charset="-127"/>
                  </a:endParaRPr>
                </a:p>
                <a:p>
                  <a:pPr marL="177800" indent="-1778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400" kern="100" spc="-80">
                      <a:solidFill>
                        <a:srgbClr val="012D6A"/>
                      </a:solidFill>
                      <a:latin typeface="KoPubWorld바탕체 Light" panose="00000300000000000000" pitchFamily="2" charset="-127"/>
                      <a:ea typeface="KoPubWorld바탕체 Light" panose="00000300000000000000" pitchFamily="2" charset="-127"/>
                      <a:cs typeface="KoPubWorld바탕체 Light" panose="00000300000000000000" pitchFamily="2" charset="-127"/>
                    </a:rPr>
                    <a:t>문제 정의 및 연구 목적</a:t>
                  </a:r>
                  <a:endParaRPr lang="en-US" altLang="ko-KR" sz="1400" kern="100" spc="-80">
                    <a:solidFill>
                      <a:srgbClr val="012D6A"/>
                    </a:solidFill>
                    <a:latin typeface="KoPubWorld바탕체 Light" panose="00000300000000000000" pitchFamily="2" charset="-127"/>
                    <a:ea typeface="KoPubWorld바탕체 Light" panose="00000300000000000000" pitchFamily="2" charset="-127"/>
                    <a:cs typeface="KoPubWorld바탕체 Light" panose="00000300000000000000" pitchFamily="2" charset="-127"/>
                  </a:endParaRPr>
                </a:p>
              </p:txBody>
            </p:sp>
          </p:grp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5BBD7DB-D8D9-ED15-DEF0-57CA14C1F9FA}"/>
                </a:ext>
              </a:extLst>
            </p:cNvPr>
            <p:cNvCxnSpPr>
              <a:cxnSpLocks/>
              <a:stCxn id="39" idx="1"/>
              <a:endCxn id="5" idx="1"/>
            </p:cNvCxnSpPr>
            <p:nvPr/>
          </p:nvCxnSpPr>
          <p:spPr>
            <a:xfrm>
              <a:off x="7409694" y="1263192"/>
              <a:ext cx="0" cy="4269114"/>
            </a:xfrm>
            <a:prstGeom prst="line">
              <a:avLst/>
            </a:prstGeom>
            <a:ln w="6350">
              <a:solidFill>
                <a:srgbClr val="012D6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83461A5-3B93-40EA-AA31-B0644D20E077}"/>
              </a:ext>
            </a:extLst>
          </p:cNvPr>
          <p:cNvSpPr txBox="1"/>
          <p:nvPr/>
        </p:nvSpPr>
        <p:spPr>
          <a:xfrm>
            <a:off x="1279660" y="521567"/>
            <a:ext cx="2039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Contents</a:t>
            </a:r>
            <a:endParaRPr lang="ko-KR" altLang="en-US" sz="2800" b="1" kern="100" spc="-8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15B31-BA13-AC1C-2198-45ABEA572095}"/>
              </a:ext>
            </a:extLst>
          </p:cNvPr>
          <p:cNvSpPr txBox="1"/>
          <p:nvPr/>
        </p:nvSpPr>
        <p:spPr>
          <a:xfrm>
            <a:off x="6198234" y="2768087"/>
            <a:ext cx="11811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</a:t>
            </a:r>
            <a:r>
              <a:rPr lang="en-US" altLang="ko-KR" sz="2000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03</a:t>
            </a:r>
            <a:endParaRPr lang="ko-KR" altLang="en-US" sz="2000" kern="100" spc="-8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56B07-C55F-8ABA-07F5-C1A35B7FF3E0}"/>
              </a:ext>
            </a:extLst>
          </p:cNvPr>
          <p:cNvSpPr txBox="1"/>
          <p:nvPr/>
        </p:nvSpPr>
        <p:spPr>
          <a:xfrm>
            <a:off x="7099128" y="2768087"/>
            <a:ext cx="5310804" cy="10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연구 </a:t>
            </a:r>
            <a:endParaRPr lang="en-US" altLang="ko-KR" sz="2000" b="1" kern="100" spc="-8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Stable Diffusion </a:t>
            </a:r>
            <a:r>
              <a:rPr lang="ko-KR" altLang="en-US" sz="14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기반 이미지 복원</a:t>
            </a:r>
            <a:endParaRPr lang="en-US" altLang="ko-KR" sz="1400" kern="100" spc="-8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GAN </a:t>
            </a:r>
            <a:r>
              <a:rPr lang="ko-KR" altLang="en-US" sz="14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기반 이미지 색상화 </a:t>
            </a:r>
            <a:endParaRPr lang="en-US" altLang="ko-KR" sz="1400" kern="100" spc="-8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3A3B7-D81E-D24A-B266-3F7FCE7C1DCD}"/>
              </a:ext>
            </a:extLst>
          </p:cNvPr>
          <p:cNvSpPr txBox="1"/>
          <p:nvPr/>
        </p:nvSpPr>
        <p:spPr>
          <a:xfrm>
            <a:off x="6198234" y="3901317"/>
            <a:ext cx="11811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</a:t>
            </a:r>
            <a:r>
              <a:rPr lang="en-US" altLang="ko-KR" sz="2000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04</a:t>
            </a:r>
            <a:endParaRPr lang="ko-KR" altLang="en-US" sz="2000" kern="100" spc="-8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923AC-1E9C-F5E7-7312-8A2FE5105C1A}"/>
              </a:ext>
            </a:extLst>
          </p:cNvPr>
          <p:cNvSpPr txBox="1"/>
          <p:nvPr/>
        </p:nvSpPr>
        <p:spPr>
          <a:xfrm>
            <a:off x="6198234" y="5052291"/>
            <a:ext cx="11811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</a:t>
            </a:r>
            <a:r>
              <a:rPr lang="en-US" altLang="ko-KR" sz="2000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05</a:t>
            </a:r>
            <a:endParaRPr lang="ko-KR" altLang="en-US" sz="2000" kern="100" spc="-8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C21A2-5CA4-42D0-260C-F52EA8D01CD9}"/>
              </a:ext>
            </a:extLst>
          </p:cNvPr>
          <p:cNvSpPr txBox="1"/>
          <p:nvPr/>
        </p:nvSpPr>
        <p:spPr>
          <a:xfrm>
            <a:off x="7099128" y="5052291"/>
            <a:ext cx="260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결론 및 향후계획</a:t>
            </a:r>
            <a:endParaRPr lang="en-US" altLang="ko-KR" sz="2000" b="1" kern="100" spc="-8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DAC61-39BF-BB0C-D279-5E98803E7005}"/>
              </a:ext>
            </a:extLst>
          </p:cNvPr>
          <p:cNvSpPr txBox="1"/>
          <p:nvPr/>
        </p:nvSpPr>
        <p:spPr>
          <a:xfrm>
            <a:off x="7099128" y="3910189"/>
            <a:ext cx="5310804" cy="10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kern="100" spc="-80" dirty="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실험 결과 </a:t>
            </a:r>
            <a:endParaRPr lang="en-US" altLang="ko-KR" sz="1400" kern="100" spc="-80" dirty="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spc="-80" dirty="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프롬프트에 따른 이미지 복원 비교</a:t>
            </a:r>
            <a:endParaRPr lang="en-US" altLang="ko-KR" sz="1400" kern="100" spc="-80" dirty="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spc="-80" dirty="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프롬프트에 따른 색상화 성능 비교</a:t>
            </a:r>
            <a:endParaRPr lang="en-US" altLang="ko-KR" sz="1400" kern="100" spc="-80" dirty="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79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EE915E-6779-C5ED-C13A-E168710D83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2917642" cy="624423"/>
          </a:xfrm>
        </p:spPr>
        <p:txBody>
          <a:bodyPr>
            <a:normAutofit/>
          </a:bodyPr>
          <a:lstStyle/>
          <a:p>
            <a:r>
              <a:rPr lang="ko-KR" altLang="en-US" b="1"/>
              <a:t>결론 및 향후계획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9FBF4A-8B19-9E39-3BB9-F872D609C86A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774BC6-CC20-3D82-46C5-230DF56476B5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65EB3-466D-86BF-F10C-3D36515BF5F6}"/>
              </a:ext>
            </a:extLst>
          </p:cNvPr>
          <p:cNvSpPr txBox="1"/>
          <p:nvPr/>
        </p:nvSpPr>
        <p:spPr>
          <a:xfrm>
            <a:off x="11469160" y="6202496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C5B542C1-3A52-1C1E-F846-58BDF8C33FF4}"/>
              </a:ext>
            </a:extLst>
          </p:cNvPr>
          <p:cNvSpPr txBox="1">
            <a:spLocks/>
          </p:cNvSpPr>
          <p:nvPr/>
        </p:nvSpPr>
        <p:spPr>
          <a:xfrm>
            <a:off x="519036" y="1721705"/>
            <a:ext cx="5652495" cy="461159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b="1" spc="0" dirty="0">
                <a:latin typeface="+mj-ea"/>
                <a:cs typeface="KoPubWorld바탕체 Light" panose="00000300000000000000" pitchFamily="2" charset="-127"/>
              </a:rPr>
              <a:t>Stable Diffusion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을 이용한 마스크 기반 복원에서 프롬프트의 구체성과 제약조건이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복원 품질에 중요한 요소임을 시사</a:t>
            </a:r>
            <a:endParaRPr lang="en-US" altLang="ko-KR" sz="2000" b="1" spc="0" dirty="0">
              <a:solidFill>
                <a:srgbClr val="000000"/>
              </a:solidFill>
              <a:latin typeface="+mj-ea"/>
              <a:cs typeface="KoPubWorld바탕체 Light" panose="00000300000000000000" pitchFamily="2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1100" b="1" spc="0" dirty="0">
              <a:solidFill>
                <a:srgbClr val="000000"/>
              </a:solidFill>
              <a:latin typeface="+mj-ea"/>
              <a:cs typeface="KoPubWorld바탕체 Light" panose="00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GAN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을 활용한 색상화에서는 </a:t>
            </a:r>
            <a:r>
              <a:rPr lang="en-US" altLang="ko-KR" sz="2000" b="1" spc="0" dirty="0">
                <a:solidFill>
                  <a:srgbClr val="0070C0"/>
                </a:solidFill>
                <a:latin typeface="+mj-ea"/>
                <a:cs typeface="KoPubWorld바탕체 Light" panose="00000300000000000000" pitchFamily="2" charset="-127"/>
              </a:rPr>
              <a:t>UNet Generator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와 </a:t>
            </a:r>
            <a:r>
              <a:rPr lang="en-US" altLang="ko-KR" sz="2000" b="1" spc="0" dirty="0">
                <a:solidFill>
                  <a:srgbClr val="0070C0"/>
                </a:solidFill>
                <a:latin typeface="+mj-ea"/>
                <a:cs typeface="KoPubWorld바탕체 Light" panose="00000300000000000000" pitchFamily="2" charset="-127"/>
              </a:rPr>
              <a:t>PatchGAN Discriminator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의 조합을 통해 자연스러운 </a:t>
            </a:r>
            <a:r>
              <a:rPr lang="ko-KR" altLang="en-US" sz="2000" b="1" spc="0" dirty="0" err="1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색상화를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 구현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,</a:t>
            </a:r>
          </a:p>
          <a:p>
            <a:pPr algn="just"/>
            <a:r>
              <a:rPr lang="en-US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  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복원과 </a:t>
            </a:r>
            <a:r>
              <a:rPr lang="ko-KR" altLang="en-US" sz="2000" b="1" spc="0" dirty="0" err="1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색상화는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 독립적인 과정이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아닌 상호</a:t>
            </a:r>
            <a:endParaRPr lang="en-US" altLang="ko-KR" sz="2000" b="1" spc="0" dirty="0">
              <a:solidFill>
                <a:srgbClr val="000000"/>
              </a:solidFill>
              <a:latin typeface="+mj-ea"/>
              <a:cs typeface="KoPubWorld바탕체 Light" panose="00000300000000000000" pitchFamily="2" charset="-127"/>
            </a:endParaRPr>
          </a:p>
          <a:p>
            <a:pPr algn="just"/>
            <a:r>
              <a:rPr lang="en-US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  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연관된 단계임을 확인</a:t>
            </a:r>
          </a:p>
          <a:p>
            <a:pPr algn="just"/>
            <a:endParaRPr lang="en-US" altLang="ko-KR" sz="2000" b="1" spc="0" dirty="0">
              <a:solidFill>
                <a:srgbClr val="C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A8B96E-E5B9-7DEF-7EEE-D2A75A26B0DD}"/>
              </a:ext>
            </a:extLst>
          </p:cNvPr>
          <p:cNvGrpSpPr/>
          <p:nvPr/>
        </p:nvGrpSpPr>
        <p:grpSpPr>
          <a:xfrm>
            <a:off x="6972299" y="940691"/>
            <a:ext cx="2340000" cy="416496"/>
            <a:chOff x="1103386" y="1651028"/>
            <a:chExt cx="2340000" cy="41649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369DE0-0870-ACA9-6F21-CF63FBB2FA54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61967A3-444F-A6A3-1336-7B7DB558E4E2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209CCE-5C09-74E0-7D5F-C87565AE7FBC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향후 계획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0E582E-688F-7BAF-63AB-E52453C162DF}"/>
              </a:ext>
            </a:extLst>
          </p:cNvPr>
          <p:cNvGrpSpPr/>
          <p:nvPr/>
        </p:nvGrpSpPr>
        <p:grpSpPr>
          <a:xfrm>
            <a:off x="832671" y="949776"/>
            <a:ext cx="2340000" cy="416496"/>
            <a:chOff x="1103386" y="1651028"/>
            <a:chExt cx="2340000" cy="41649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D292B5-BEAC-C368-4AA9-06CF61552690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34FD9D2-7A98-F656-378F-33C51FDBA55F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4D6A23-8C4A-0D46-DBAB-8BACCB2134EB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</p:grp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893A89C1-05A6-2FBC-EF97-C9E276EDB6FF}"/>
              </a:ext>
            </a:extLst>
          </p:cNvPr>
          <p:cNvSpPr txBox="1">
            <a:spLocks/>
          </p:cNvSpPr>
          <p:nvPr/>
        </p:nvSpPr>
        <p:spPr>
          <a:xfrm>
            <a:off x="6592221" y="1721705"/>
            <a:ext cx="5117997" cy="423840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Stable Diffusion</a:t>
            </a:r>
            <a:r>
              <a:rPr lang="ko-KR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과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 GAN</a:t>
            </a:r>
            <a:r>
              <a:rPr lang="ko-KR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의 조합에 더해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, </a:t>
            </a:r>
            <a:r>
              <a:rPr lang="ko-KR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최신 이미지 복원 및 색상화 기술을 비교 분석하여 복원 품질을 향상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시킬 수 있</a:t>
            </a:r>
            <a:r>
              <a:rPr lang="ko-KR" altLang="ko-KR" sz="2000" b="1" spc="0" dirty="0">
                <a:solidFill>
                  <a:srgbClr val="000000"/>
                </a:solidFill>
                <a:latin typeface="+mj-ea"/>
                <a:cs typeface="KoPubWorld바탕체 Light" panose="00000300000000000000" pitchFamily="2" charset="-127"/>
              </a:rPr>
              <a:t>는 방안을 모색</a:t>
            </a:r>
            <a:endParaRPr lang="en-US" altLang="ko-KR" sz="2000" b="1" spc="0" dirty="0">
              <a:solidFill>
                <a:srgbClr val="000000"/>
              </a:solidFill>
              <a:latin typeface="+mj-ea"/>
              <a:cs typeface="KoPubWorld바탕체 Light" panose="00000300000000000000" pitchFamily="2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1050" b="1" spc="0" dirty="0">
              <a:solidFill>
                <a:srgbClr val="0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최적의 프롬프트 설정을 위한 추가적인 연구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가 필요함을 확인하여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,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프롬프트 엔지니어링을 통해 복원 품질을 개선할 수 있는 방법 탐구</a:t>
            </a:r>
            <a:endParaRPr lang="en-US" altLang="ko-KR" sz="2000" b="1" spc="0" dirty="0">
              <a:solidFill>
                <a:srgbClr val="0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12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1A1DB5-4B15-22E5-0FBF-428B4F259E74}"/>
              </a:ext>
            </a:extLst>
          </p:cNvPr>
          <p:cNvSpPr/>
          <p:nvPr/>
        </p:nvSpPr>
        <p:spPr>
          <a:xfrm>
            <a:off x="1168149" y="20436"/>
            <a:ext cx="2525486" cy="6858000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6EA3CC-D079-BA6A-77ED-5E28B3EF8158}"/>
              </a:ext>
            </a:extLst>
          </p:cNvPr>
          <p:cNvSpPr txBox="1"/>
          <p:nvPr/>
        </p:nvSpPr>
        <p:spPr>
          <a:xfrm>
            <a:off x="967706" y="1566952"/>
            <a:ext cx="25527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>
                <a:solidFill>
                  <a:schemeClr val="bg1"/>
                </a:solidFill>
                <a:latin typeface="KoPubWorld돋움체 Medium" panose="00000600000000000000" pitchFamily="2" charset="-127"/>
              </a:rPr>
              <a:t>01</a:t>
            </a:r>
            <a:endParaRPr lang="ko-KR" altLang="en-US" sz="9600">
              <a:solidFill>
                <a:schemeClr val="bg1"/>
              </a:solidFill>
              <a:latin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14256-8458-DF66-BDD6-626BC7A96E39}"/>
              </a:ext>
            </a:extLst>
          </p:cNvPr>
          <p:cNvSpPr txBox="1"/>
          <p:nvPr/>
        </p:nvSpPr>
        <p:spPr>
          <a:xfrm>
            <a:off x="4462029" y="2463355"/>
            <a:ext cx="441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주제 및 문제 정의</a:t>
            </a:r>
            <a:endParaRPr lang="en-US" altLang="ko-KR" sz="3600" b="1" kern="100" spc="-8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F6364-F0C3-E79D-FA11-443381A6035A}"/>
              </a:ext>
            </a:extLst>
          </p:cNvPr>
          <p:cNvSpPr txBox="1"/>
          <p:nvPr/>
        </p:nvSpPr>
        <p:spPr>
          <a:xfrm>
            <a:off x="4462029" y="3242424"/>
            <a:ext cx="269747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문제 정의 및 연구 목적</a:t>
            </a:r>
            <a:endParaRPr lang="en-US" altLang="ko-KR" sz="1600" kern="100" spc="-8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39409BB-167B-01F5-44E0-F4EBDEEA34FA}"/>
              </a:ext>
            </a:extLst>
          </p:cNvPr>
          <p:cNvCxnSpPr/>
          <p:nvPr/>
        </p:nvCxnSpPr>
        <p:spPr>
          <a:xfrm>
            <a:off x="3693635" y="3171372"/>
            <a:ext cx="8496841" cy="0"/>
          </a:xfrm>
          <a:prstGeom prst="line">
            <a:avLst/>
          </a:prstGeom>
          <a:ln>
            <a:solidFill>
              <a:srgbClr val="012D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79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35549A7-DDEE-4B47-87C1-64282ED147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5576964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/>
              <a:t>주제 및 문제 정의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CF7AAB-298A-B0F0-C6FC-8D0152F1BFDC}"/>
              </a:ext>
            </a:extLst>
          </p:cNvPr>
          <p:cNvSpPr/>
          <p:nvPr/>
        </p:nvSpPr>
        <p:spPr>
          <a:xfrm>
            <a:off x="7918602" y="25400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1E7C48-D5A6-D354-FCB2-9C1D7EDE6C3F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5F09AF-A374-8383-FA5D-209C1BDBB757}"/>
              </a:ext>
            </a:extLst>
          </p:cNvPr>
          <p:cNvSpPr txBox="1"/>
          <p:nvPr/>
        </p:nvSpPr>
        <p:spPr>
          <a:xfrm>
            <a:off x="11468334" y="620249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4/17</a:t>
            </a:r>
            <a:endParaRPr kumimoji="1" lang="ko-KR" altLang="en-US" sz="11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5B542C1-3A52-1C1E-F846-58BDF8C33FF4}"/>
              </a:ext>
            </a:extLst>
          </p:cNvPr>
          <p:cNvSpPr txBox="1">
            <a:spLocks/>
          </p:cNvSpPr>
          <p:nvPr/>
        </p:nvSpPr>
        <p:spPr>
          <a:xfrm>
            <a:off x="571324" y="1776085"/>
            <a:ext cx="10638398" cy="153618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과거의 흑백 사진이나 역사적 가치가 높은 </a:t>
            </a:r>
            <a:r>
              <a:rPr lang="ko-KR" altLang="en-US" sz="2000" b="1" spc="0" dirty="0">
                <a:solidFill>
                  <a:srgbClr val="FF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오래된 사진의 변색 및 훼손 문제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발생</a:t>
            </a:r>
            <a:endParaRPr lang="en-US" altLang="ko-KR" sz="2000" b="1" spc="0" dirty="0">
              <a:latin typeface="+mj-ea"/>
              <a:ea typeface="+mj-ea"/>
              <a:cs typeface="KoPubWorld바탕체 Light" panose="00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b="1" spc="0" dirty="0">
                <a:solidFill>
                  <a:srgbClr val="FF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물리적 마모</a:t>
            </a:r>
            <a:r>
              <a:rPr lang="en-US" altLang="ko-KR" sz="2000" b="1" spc="0" dirty="0">
                <a:solidFill>
                  <a:srgbClr val="FF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,</a:t>
            </a:r>
            <a:r>
              <a:rPr lang="ko-KR" altLang="en-US" sz="2000" b="1" spc="0" dirty="0">
                <a:solidFill>
                  <a:srgbClr val="FF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 환경적 손상</a:t>
            </a:r>
            <a:r>
              <a:rPr lang="en-US" altLang="ko-KR" sz="2000" b="1" spc="0" dirty="0">
                <a:solidFill>
                  <a:srgbClr val="FF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,</a:t>
            </a:r>
            <a:r>
              <a:rPr lang="ko-KR" altLang="en-US" sz="2000" b="1" spc="0" dirty="0">
                <a:solidFill>
                  <a:srgbClr val="FF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 또는 인간의 훼손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으로 인해 손실 이미지</a:t>
            </a:r>
          </a:p>
          <a:p>
            <a:pPr algn="just"/>
            <a:endParaRPr lang="en-US" altLang="ko-KR" sz="2000" b="1" spc="0" dirty="0">
              <a:solidFill>
                <a:srgbClr val="C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6190BC-8BFA-B8C5-1095-16E5CD4DAE10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B27EE-9D84-4DE3-B800-D2F4BAD2F23D}"/>
              </a:ext>
            </a:extLst>
          </p:cNvPr>
          <p:cNvSpPr txBox="1"/>
          <p:nvPr/>
        </p:nvSpPr>
        <p:spPr>
          <a:xfrm>
            <a:off x="11468334" y="620249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A8B96E-E5B9-7DEF-7EEE-D2A75A26B0DD}"/>
              </a:ext>
            </a:extLst>
          </p:cNvPr>
          <p:cNvGrpSpPr/>
          <p:nvPr/>
        </p:nvGrpSpPr>
        <p:grpSpPr>
          <a:xfrm>
            <a:off x="832671" y="3329336"/>
            <a:ext cx="2340000" cy="416496"/>
            <a:chOff x="1103386" y="1651028"/>
            <a:chExt cx="2340000" cy="41649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369DE0-0870-ACA9-6F21-CF63FBB2FA54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1967A3-444F-A6A3-1336-7B7DB558E4E2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209CCE-5C09-74E0-7D5F-C87565AE7FBC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목적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0E582E-688F-7BAF-63AB-E52453C162DF}"/>
              </a:ext>
            </a:extLst>
          </p:cNvPr>
          <p:cNvGrpSpPr/>
          <p:nvPr/>
        </p:nvGrpSpPr>
        <p:grpSpPr>
          <a:xfrm>
            <a:off x="832671" y="1134961"/>
            <a:ext cx="2340000" cy="416496"/>
            <a:chOff x="1103386" y="1651028"/>
            <a:chExt cx="2340000" cy="41649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6D292B5-BEAC-C368-4AA9-06CF61552690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4FD9D2-7A98-F656-378F-33C51FDBA55F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4D6A23-8C4A-0D46-DBAB-8BACCB2134EB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문제 정의</a:t>
              </a:r>
            </a:p>
          </p:txBody>
        </p:sp>
      </p:grp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893A89C1-05A6-2FBC-EF97-C9E276EDB6FF}"/>
              </a:ext>
            </a:extLst>
          </p:cNvPr>
          <p:cNvSpPr txBox="1">
            <a:spLocks/>
          </p:cNvSpPr>
          <p:nvPr/>
        </p:nvSpPr>
        <p:spPr>
          <a:xfrm>
            <a:off x="571324" y="4046443"/>
            <a:ext cx="11398645" cy="215605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흑백 이미지 및 손상된 이미지를 복원하는 기술 개발 목표</a:t>
            </a:r>
            <a:endParaRPr lang="en-US" altLang="ko-KR" sz="2000" b="1" spc="0" dirty="0">
              <a:solidFill>
                <a:srgbClr val="0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디지털 복원을 통해 문화재 및 원형 가치를 되살리고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,</a:t>
            </a:r>
          </a:p>
          <a:p>
            <a:pPr algn="just"/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   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기존의 복원 방법에 비해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손상된 이미지를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효과적으로 복원하는 </a:t>
            </a:r>
            <a:r>
              <a:rPr lang="ko-KR" altLang="en-US" sz="2000" b="1" spc="0" dirty="0" err="1">
                <a:solidFill>
                  <a:srgbClr val="FF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하이브리드</a:t>
            </a:r>
            <a:r>
              <a:rPr lang="ko-KR" altLang="en-US" sz="2000" b="1" spc="0" dirty="0">
                <a:solidFill>
                  <a:srgbClr val="FF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 프레임워크</a:t>
            </a:r>
            <a:r>
              <a:rPr lang="ko-KR" altLang="en-US" sz="2000" b="1" spc="0" dirty="0">
                <a:latin typeface="+mj-ea"/>
                <a:ea typeface="+mj-ea"/>
                <a:cs typeface="KoPubWorld바탕체 Light" panose="00000300000000000000" pitchFamily="2" charset="-127"/>
              </a:rPr>
              <a:t> 제안</a:t>
            </a:r>
            <a:endParaRPr lang="en-US" altLang="ko-KR" sz="2000" b="1" spc="0" dirty="0">
              <a:latin typeface="+mj-ea"/>
              <a:ea typeface="+mj-ea"/>
              <a:cs typeface="KoPubWorld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61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D48B30-9133-4B5A-BCCB-0107D9C132F5}"/>
              </a:ext>
            </a:extLst>
          </p:cNvPr>
          <p:cNvSpPr txBox="1"/>
          <p:nvPr/>
        </p:nvSpPr>
        <p:spPr>
          <a:xfrm>
            <a:off x="967706" y="1566952"/>
            <a:ext cx="25527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>
                <a:solidFill>
                  <a:schemeClr val="bg1"/>
                </a:solidFill>
                <a:latin typeface="KoPubWorld돋움체 Medium" panose="00000600000000000000" pitchFamily="2" charset="-127"/>
              </a:rPr>
              <a:t>02</a:t>
            </a:r>
            <a:endParaRPr lang="ko-KR" altLang="en-US" sz="9600">
              <a:solidFill>
                <a:schemeClr val="bg1"/>
              </a:solidFill>
              <a:latin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85710-C356-465A-B72A-032361491FC5}"/>
              </a:ext>
            </a:extLst>
          </p:cNvPr>
          <p:cNvSpPr txBox="1"/>
          <p:nvPr/>
        </p:nvSpPr>
        <p:spPr>
          <a:xfrm>
            <a:off x="4462029" y="2463355"/>
            <a:ext cx="4102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연구 방법</a:t>
            </a:r>
            <a:endParaRPr lang="en-US" altLang="ko-KR" sz="3600" b="1" kern="100" spc="-8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F3EEE-F542-4978-B096-2C5F4862132D}"/>
              </a:ext>
            </a:extLst>
          </p:cNvPr>
          <p:cNvSpPr txBox="1"/>
          <p:nvPr/>
        </p:nvSpPr>
        <p:spPr>
          <a:xfrm>
            <a:off x="4860259" y="3242424"/>
            <a:ext cx="616757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데이터 셋 및 </a:t>
            </a:r>
            <a:r>
              <a:rPr lang="ko-KR" altLang="en-US" sz="1600" kern="100" spc="-80" err="1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전처리</a:t>
            </a:r>
            <a:endParaRPr lang="en-US" altLang="ko-KR" sz="1600" kern="100" spc="-8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모델 구조</a:t>
            </a:r>
            <a:endParaRPr lang="en-US" altLang="ko-KR" sz="1600" kern="100" spc="-8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24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EE915E-6779-C5ED-C13A-E168710D83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/>
              <a:t>연구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9FBF4A-8B19-9E39-3BB9-F872D609C86A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774BC6-CC20-3D82-46C5-230DF56476B5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93815-93FC-593C-8C48-BF23C33DDA01}"/>
              </a:ext>
            </a:extLst>
          </p:cNvPr>
          <p:cNvSpPr txBox="1"/>
          <p:nvPr/>
        </p:nvSpPr>
        <p:spPr>
          <a:xfrm>
            <a:off x="11469160" y="6202496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1EC42BA2-08B9-A30C-DB80-9962A05C391D}"/>
              </a:ext>
            </a:extLst>
          </p:cNvPr>
          <p:cNvSpPr txBox="1">
            <a:spLocks/>
          </p:cNvSpPr>
          <p:nvPr/>
        </p:nvSpPr>
        <p:spPr>
          <a:xfrm>
            <a:off x="519036" y="1230160"/>
            <a:ext cx="10638398" cy="214624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0" dirty="0" err="1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데이콘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(</a:t>
            </a:r>
            <a:r>
              <a:rPr lang="en-US" altLang="ko-KR" sz="2000" b="1" spc="0" dirty="0" err="1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Dacon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)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에서 진행된 대회인 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“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이미지 색상화 및 손실 부분 복원 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AI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경진대회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“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에서 제공한 데이터셋 사용</a:t>
            </a:r>
            <a:endParaRPr lang="en-US" altLang="ko-KR" sz="2000" b="1" spc="0" dirty="0">
              <a:solidFill>
                <a:srgbClr val="0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학습 셋 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29604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장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,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테스트 셋 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100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장에 대해 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Mask</a:t>
            </a:r>
            <a:r>
              <a:rPr lang="ko-KR" altLang="en-US" sz="2000" b="1" spc="0" dirty="0" err="1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를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 추출</a:t>
            </a:r>
            <a:endParaRPr lang="en-US" altLang="ko-KR" sz="2000" b="1" spc="0" dirty="0">
              <a:solidFill>
                <a:srgbClr val="0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학습 셋을 </a:t>
            </a:r>
            <a:r>
              <a:rPr lang="en-US" altLang="ko-KR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8:2 </a:t>
            </a:r>
            <a:r>
              <a:rPr lang="ko-KR" altLang="en-US" sz="2000" b="1" spc="0" dirty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비율로 학습 데이터셋과 검증 데이터셋으로 나누어 실험 진행</a:t>
            </a:r>
            <a:endParaRPr lang="en-US" altLang="ko-KR" sz="2000" b="1" spc="0" dirty="0">
              <a:solidFill>
                <a:srgbClr val="0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spc="0" dirty="0">
              <a:solidFill>
                <a:srgbClr val="0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spc="0" dirty="0">
              <a:solidFill>
                <a:srgbClr val="C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D4DC22-D36A-D1AA-BAE0-5B7FAABECE63}"/>
              </a:ext>
            </a:extLst>
          </p:cNvPr>
          <p:cNvGrpSpPr/>
          <p:nvPr/>
        </p:nvGrpSpPr>
        <p:grpSpPr>
          <a:xfrm>
            <a:off x="832670" y="740061"/>
            <a:ext cx="3739329" cy="416496"/>
            <a:chOff x="1103386" y="1651028"/>
            <a:chExt cx="2340000" cy="41649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1CB961E-2C2C-4AE9-4221-04C9F26F470A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72CDE1-106C-0220-5664-76E7CDCAA257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425933-3491-A353-DB75-B63A6BCA5BC9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데이터셋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CF3EEE-F542-4978-B096-2C5F4862132D}"/>
              </a:ext>
            </a:extLst>
          </p:cNvPr>
          <p:cNvSpPr txBox="1"/>
          <p:nvPr/>
        </p:nvSpPr>
        <p:spPr>
          <a:xfrm>
            <a:off x="832670" y="5615841"/>
            <a:ext cx="6167574" cy="42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그림</a:t>
            </a:r>
            <a:r>
              <a:rPr lang="en-US" altLang="ko-KR" sz="1600" kern="100" spc="-80" dirty="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1. Dataset</a:t>
            </a:r>
          </a:p>
        </p:txBody>
      </p:sp>
      <p:pic>
        <p:nvPicPr>
          <p:cNvPr id="4" name="그림 3" descr="스크린샷, 구름, 하늘, 파노라마이(가) 표시된 사진&#10;&#10;자동 생성된 설명">
            <a:extLst>
              <a:ext uri="{FF2B5EF4-FFF2-40B4-BE49-F238E27FC236}">
                <a16:creationId xmlns:a16="http://schemas.microsoft.com/office/drawing/2014/main" id="{FBCCF798-AEB9-C7C3-DB1C-81125C772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9" y="3481592"/>
            <a:ext cx="8590691" cy="21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7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EE915E-6779-C5ED-C13A-E168710D83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1368758" cy="624423"/>
          </a:xfrm>
        </p:spPr>
        <p:txBody>
          <a:bodyPr/>
          <a:lstStyle/>
          <a:p>
            <a:r>
              <a:rPr lang="ko-KR" altLang="en-US" b="1"/>
              <a:t>연구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9FBF4A-8B19-9E39-3BB9-F872D609C86A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68FBB2-50C5-1665-2F8B-D27EA9A88E20}"/>
              </a:ext>
            </a:extLst>
          </p:cNvPr>
          <p:cNvGrpSpPr/>
          <p:nvPr/>
        </p:nvGrpSpPr>
        <p:grpSpPr>
          <a:xfrm>
            <a:off x="881400" y="848016"/>
            <a:ext cx="1642595" cy="416496"/>
            <a:chOff x="1103386" y="1651028"/>
            <a:chExt cx="2340000" cy="41649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8E4A5A-5DDB-26D8-7380-097388AAAF01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F8901C-09C9-42BB-47EB-266F54B3A761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93DD7E-D9A3-9B0F-0A6B-0212D3A1F207}"/>
                </a:ext>
              </a:extLst>
            </p:cNvPr>
            <p:cNvSpPr txBox="1"/>
            <p:nvPr/>
          </p:nvSpPr>
          <p:spPr>
            <a:xfrm>
              <a:off x="1259249" y="1667414"/>
              <a:ext cx="20697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모델훈련</a:t>
              </a:r>
              <a:endParaRPr lang="ko-KR" altLang="en-US" sz="20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774BC6-CC20-3D82-46C5-230DF56476B5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93815-93FC-593C-8C48-BF23C33DDA01}"/>
              </a:ext>
            </a:extLst>
          </p:cNvPr>
          <p:cNvSpPr txBox="1"/>
          <p:nvPr/>
        </p:nvSpPr>
        <p:spPr>
          <a:xfrm>
            <a:off x="11469160" y="6202496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CF3EEE-F542-4978-B096-2C5F4862132D}"/>
              </a:ext>
            </a:extLst>
          </p:cNvPr>
          <p:cNvSpPr txBox="1"/>
          <p:nvPr/>
        </p:nvSpPr>
        <p:spPr>
          <a:xfrm>
            <a:off x="519036" y="5457949"/>
            <a:ext cx="616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8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그림</a:t>
            </a:r>
            <a:r>
              <a:rPr lang="en-US" altLang="ko-KR" sz="1600" kern="100" spc="-8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2. </a:t>
            </a:r>
            <a:r>
              <a:rPr lang="ko-KR" altLang="en-US" sz="1600" kern="100" spc="-8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모델 </a:t>
            </a:r>
            <a:r>
              <a:rPr lang="en-US" altLang="ko-KR" sz="1600" kern="100" spc="-8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Flow Chart</a:t>
            </a:r>
          </a:p>
        </p:txBody>
      </p:sp>
      <p:pic>
        <p:nvPicPr>
          <p:cNvPr id="68" name="그림 67" descr="텍스트, 도표, 스크린샷이(가) 표시된 사진&#10;&#10;자동 생성된 설명">
            <a:extLst>
              <a:ext uri="{FF2B5EF4-FFF2-40B4-BE49-F238E27FC236}">
                <a16:creationId xmlns:a16="http://schemas.microsoft.com/office/drawing/2014/main" id="{1065C1CB-AB5C-9F5B-09F3-06431D686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4" y="1601659"/>
            <a:ext cx="11176392" cy="38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6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4277-292A-7ADC-3D38-D7616C2EB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D38FEC-382D-EDD7-29D0-2805F76E0872}"/>
              </a:ext>
            </a:extLst>
          </p:cNvPr>
          <p:cNvSpPr txBox="1"/>
          <p:nvPr/>
        </p:nvSpPr>
        <p:spPr>
          <a:xfrm>
            <a:off x="967706" y="1566952"/>
            <a:ext cx="25527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>
                <a:solidFill>
                  <a:schemeClr val="bg1"/>
                </a:solidFill>
                <a:latin typeface="KoPubWorld돋움체 Medium" panose="00000600000000000000" pitchFamily="2" charset="-127"/>
              </a:rPr>
              <a:t>03</a:t>
            </a:r>
            <a:endParaRPr lang="ko-KR" altLang="en-US" sz="9600">
              <a:solidFill>
                <a:schemeClr val="bg1"/>
              </a:solidFill>
              <a:latin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BBD25-043B-2433-9011-F54106C30879}"/>
              </a:ext>
            </a:extLst>
          </p:cNvPr>
          <p:cNvSpPr txBox="1"/>
          <p:nvPr/>
        </p:nvSpPr>
        <p:spPr>
          <a:xfrm>
            <a:off x="4462029" y="2463355"/>
            <a:ext cx="4102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연구</a:t>
            </a:r>
            <a:endParaRPr lang="en-US" altLang="ko-KR" sz="3600" b="1" kern="100" spc="-8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7DDE7-5144-59DE-0FB0-DD03BE564FE1}"/>
              </a:ext>
            </a:extLst>
          </p:cNvPr>
          <p:cNvSpPr txBox="1"/>
          <p:nvPr/>
        </p:nvSpPr>
        <p:spPr>
          <a:xfrm>
            <a:off x="4847196" y="3242424"/>
            <a:ext cx="616757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Stable Diffusion </a:t>
            </a:r>
            <a:r>
              <a:rPr lang="ko-KR" altLang="en-US" sz="16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기반 이미지 복원</a:t>
            </a:r>
            <a:endParaRPr lang="en-US" altLang="ko-KR" sz="1600" kern="100" spc="-8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GAN </a:t>
            </a:r>
            <a:r>
              <a:rPr lang="ko-KR" altLang="en-US" sz="1600" kern="100" spc="-80">
                <a:solidFill>
                  <a:srgbClr val="012D6A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기반 이미지 색상화</a:t>
            </a:r>
            <a:endParaRPr lang="en-US" altLang="ko-KR" sz="1600" kern="100" spc="-80">
              <a:solidFill>
                <a:srgbClr val="012D6A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7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85C1A-A6BC-B737-174A-AE828F522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8C7848-C371-F36A-3464-149414EF9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/>
              <a:t>연구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C3DABC-91A8-E04F-07E3-D34BE7DC58DC}"/>
              </a:ext>
            </a:extLst>
          </p:cNvPr>
          <p:cNvSpPr/>
          <p:nvPr/>
        </p:nvSpPr>
        <p:spPr>
          <a:xfrm>
            <a:off x="7918602" y="264160"/>
            <a:ext cx="3999078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335E58-B534-F9E9-7B42-C56F27B18F98}"/>
              </a:ext>
            </a:extLst>
          </p:cNvPr>
          <p:cNvSpPr/>
          <p:nvPr/>
        </p:nvSpPr>
        <p:spPr>
          <a:xfrm>
            <a:off x="11490593" y="6202496"/>
            <a:ext cx="427087" cy="28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65EB3-466D-86BF-F10C-3D36515BF5F6}"/>
              </a:ext>
            </a:extLst>
          </p:cNvPr>
          <p:cNvSpPr txBox="1"/>
          <p:nvPr/>
        </p:nvSpPr>
        <p:spPr>
          <a:xfrm>
            <a:off x="11469160" y="6202496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9/20</a:t>
            </a:r>
            <a:endParaRPr kumimoji="1"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9D3BEB53-0439-3348-CB85-E0A4AD136F07}"/>
              </a:ext>
            </a:extLst>
          </p:cNvPr>
          <p:cNvSpPr txBox="1">
            <a:spLocks/>
          </p:cNvSpPr>
          <p:nvPr/>
        </p:nvSpPr>
        <p:spPr>
          <a:xfrm>
            <a:off x="519036" y="1338368"/>
            <a:ext cx="10638398" cy="12256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Mask </a:t>
            </a:r>
            <a:r>
              <a:rPr lang="ko-KR" altLang="en-US" sz="2000" b="1" spc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영역 채우기를 위한 이미지 복원에 </a:t>
            </a:r>
            <a:r>
              <a:rPr lang="en-US" altLang="ko-KR" sz="2000" b="1" spc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Stable Diffusion </a:t>
            </a:r>
            <a:r>
              <a:rPr lang="ko-KR" altLang="en-US" sz="2000" b="1" spc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활용 </a:t>
            </a:r>
            <a:endParaRPr lang="en-US" altLang="ko-KR" sz="2000" b="1" spc="0">
              <a:solidFill>
                <a:srgbClr val="C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0">
                <a:solidFill>
                  <a:srgbClr val="000000"/>
                </a:solidFill>
                <a:latin typeface="+mj-ea"/>
                <a:ea typeface="+mj-ea"/>
                <a:cs typeface="KoPubWorld바탕체 Light" panose="00000300000000000000" pitchFamily="2" charset="-127"/>
              </a:rPr>
              <a:t>세가지 프롬프트 작성 후 실험 진행</a:t>
            </a:r>
            <a:endParaRPr lang="en-US" altLang="ko-KR" sz="2000" b="1" spc="0">
              <a:solidFill>
                <a:srgbClr val="000000"/>
              </a:solidFill>
              <a:latin typeface="+mj-ea"/>
              <a:ea typeface="+mj-ea"/>
              <a:cs typeface="KoPubWorld바탕체 Light" panose="000003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4724BF-D582-DD3B-0210-7CCD9E08E1C7}"/>
              </a:ext>
            </a:extLst>
          </p:cNvPr>
          <p:cNvGrpSpPr/>
          <p:nvPr/>
        </p:nvGrpSpPr>
        <p:grpSpPr>
          <a:xfrm>
            <a:off x="832670" y="840978"/>
            <a:ext cx="4418599" cy="724272"/>
            <a:chOff x="1103386" y="1651028"/>
            <a:chExt cx="2340000" cy="7242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2C0FCF-45B1-F100-F322-848DF452FABB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12BFAB-3233-0D17-3213-8A68D0B6FB5C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9B20A1-D353-1CCB-E193-C639F69724B0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Stable Diffusion </a:t>
              </a:r>
              <a:r>
                <a:rPr lang="ko-KR" altLang="en-US" sz="20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기반 이미지 복원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DC47A5-87DD-1421-8F5A-4D3D851C6722}"/>
              </a:ext>
            </a:extLst>
          </p:cNvPr>
          <p:cNvSpPr txBox="1"/>
          <p:nvPr/>
        </p:nvSpPr>
        <p:spPr>
          <a:xfrm>
            <a:off x="832670" y="5139362"/>
            <a:ext cx="6167574" cy="42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00" spc="-8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표</a:t>
            </a:r>
            <a:r>
              <a:rPr lang="en-US" altLang="ko-KR" sz="1600" kern="100" spc="-8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1. Stable Diffusion </a:t>
            </a:r>
            <a:r>
              <a:rPr lang="ko-KR" altLang="en-US" sz="1600" kern="100" spc="-80"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명령어</a:t>
            </a:r>
            <a:endParaRPr lang="en-US" altLang="ko-KR" sz="1600" kern="100" spc="-80"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5F7ABD8-D936-6580-5C54-5DDA9DFF2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540778"/>
              </p:ext>
            </p:extLst>
          </p:nvPr>
        </p:nvGraphicFramePr>
        <p:xfrm>
          <a:off x="832670" y="2914050"/>
          <a:ext cx="9371875" cy="2090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2207">
                  <a:extLst>
                    <a:ext uri="{9D8B030D-6E8A-4147-A177-3AD203B41FA5}">
                      <a16:colId xmlns:a16="http://schemas.microsoft.com/office/drawing/2014/main" val="2838828889"/>
                    </a:ext>
                  </a:extLst>
                </a:gridCol>
                <a:gridCol w="7559668">
                  <a:extLst>
                    <a:ext uri="{9D8B030D-6E8A-4147-A177-3AD203B41FA5}">
                      <a16:colId xmlns:a16="http://schemas.microsoft.com/office/drawing/2014/main" val="2421218772"/>
                    </a:ext>
                  </a:extLst>
                </a:gridCol>
              </a:tblGrid>
              <a:tr h="3604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D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Prompt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D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59731"/>
                  </a:ext>
                </a:extLst>
              </a:tr>
              <a:tr h="444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Prompt 1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"Fill vacant space"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160264"/>
                  </a:ext>
                </a:extLst>
              </a:tr>
              <a:tr h="501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Prompt 2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"Please fill the vacant space by considering the pixels around the mask."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787597"/>
                  </a:ext>
                </a:extLst>
              </a:tr>
              <a:tr h="58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Prompt 3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"Please fill the vacant space by considering the pixels around the mask. Please exclude any text or letters in vacant space."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200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31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14B35CD8648D14CA34ADCCE25C89B89" ma:contentTypeVersion="2" ma:contentTypeDescription="새 문서를 만듭니다." ma:contentTypeScope="" ma:versionID="9a96fef63e10152e7c1cfadc43989ba7">
  <xsd:schema xmlns:xsd="http://www.w3.org/2001/XMLSchema" xmlns:xs="http://www.w3.org/2001/XMLSchema" xmlns:p="http://schemas.microsoft.com/office/2006/metadata/properties" xmlns:ns3="8060aec9-0e68-4048-8fcd-e128171fe893" targetNamespace="http://schemas.microsoft.com/office/2006/metadata/properties" ma:root="true" ma:fieldsID="9da82e1da67d11920696ec9276312b67" ns3:_="">
    <xsd:import namespace="8060aec9-0e68-4048-8fcd-e128171fe8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60aec9-0e68-4048-8fcd-e128171fe8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86FB5C-4F7E-4989-B904-E3FB309C8908}">
  <ds:schemaRefs>
    <ds:schemaRef ds:uri="8060aec9-0e68-4048-8fcd-e128171fe8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BFB0A4B-38F9-4CC7-BA11-E1E392E78F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C17916-23CA-4F5E-92D2-0D8EE667383E}">
  <ds:schemaRefs>
    <ds:schemaRef ds:uri="8060aec9-0e68-4048-8fcd-e128171fe893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719</Words>
  <Application>Microsoft Macintosh PowerPoint</Application>
  <PresentationFormat>와이드스크린</PresentationFormat>
  <Paragraphs>184</Paragraphs>
  <Slides>20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Batang</vt:lpstr>
      <vt:lpstr>Batang</vt:lpstr>
      <vt:lpstr>KoPubWorld돋움체 Bold</vt:lpstr>
      <vt:lpstr>KoPubWorld돋움체 Medium</vt:lpstr>
      <vt:lpstr>KoPubWorld바탕체 Bold</vt:lpstr>
      <vt:lpstr>KoPubWorld바탕체 Light</vt:lpstr>
      <vt:lpstr>맑은 고딕</vt:lpstr>
      <vt:lpstr>Arial</vt:lpstr>
      <vt:lpstr>Bodoni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[학부생]최승효</dc:creator>
  <cp:lastModifiedBy>[학부생]박혜인</cp:lastModifiedBy>
  <cp:revision>7</cp:revision>
  <dcterms:created xsi:type="dcterms:W3CDTF">2025-01-14T06:23:42Z</dcterms:created>
  <dcterms:modified xsi:type="dcterms:W3CDTF">2025-01-19T08:29:28Z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0x010100C14B35CD8648D14CA34ADCCE25C89B89</vt:lpwstr>
  </property>
</Properties>
</file>